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DM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DMSans-bold.fntdata"/><Relationship Id="rId16" Type="http://schemas.openxmlformats.org/officeDocument/2006/relationships/font" Target="fonts/DMSans-regular.fntdata"/><Relationship Id="rId5" Type="http://schemas.openxmlformats.org/officeDocument/2006/relationships/notesMaster" Target="notesMasters/notesMaster1.xml"/><Relationship Id="rId19" Type="http://schemas.openxmlformats.org/officeDocument/2006/relationships/font" Target="fonts/DMSans-boldItalic.fntdata"/><Relationship Id="rId6" Type="http://schemas.openxmlformats.org/officeDocument/2006/relationships/slide" Target="slides/slide1.xml"/><Relationship Id="rId18"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654325e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654325e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44d4af93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44d4af93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654325e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654325e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654325ea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654325ea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654325ea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654325ea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4bebbc0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44bebbc0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DM Sans"/>
                <a:ea typeface="DM Sans"/>
                <a:cs typeface="DM Sans"/>
                <a:sym typeface="DM Sans"/>
              </a:rPr>
              <a:t>AWS  EC2</a:t>
            </a:r>
            <a:endParaRPr b="1" sz="14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Hosting of Backend Application. High scalability and flexibility</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 sz="1400">
                <a:solidFill>
                  <a:schemeClr val="dk1"/>
                </a:solidFill>
                <a:latin typeface="DM Sans"/>
                <a:ea typeface="DM Sans"/>
                <a:cs typeface="DM Sans"/>
                <a:sym typeface="DM Sans"/>
              </a:rPr>
              <a:t>AWS S3</a:t>
            </a:r>
            <a:endParaRPr b="1" sz="14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Hosting of Frontend Application</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High availability</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Easy management</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 sz="1400">
                <a:solidFill>
                  <a:schemeClr val="dk1"/>
                </a:solidFill>
                <a:latin typeface="DM Sans"/>
                <a:ea typeface="DM Sans"/>
                <a:cs typeface="DM Sans"/>
                <a:sym typeface="DM Sans"/>
              </a:rPr>
              <a:t>AWS Cognito</a:t>
            </a:r>
            <a:endParaRPr b="1" sz="14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For identity access management</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b="1" lang="en" sz="1400">
                <a:solidFill>
                  <a:schemeClr val="dk1"/>
                </a:solidFill>
                <a:latin typeface="DM Sans"/>
                <a:ea typeface="DM Sans"/>
                <a:cs typeface="DM Sans"/>
                <a:sym typeface="DM Sans"/>
              </a:rPr>
              <a:t>AWS Elastic Load Balancer</a:t>
            </a:r>
            <a:endParaRPr b="1" sz="14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Redirects traffic to ensure high availability</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Flexible scalability and reduces downtime</a:t>
            </a:r>
            <a:endParaRPr sz="1000">
              <a:solidFill>
                <a:schemeClr val="dk1"/>
              </a:solidFill>
              <a:latin typeface="DM Sans"/>
              <a:ea typeface="DM Sans"/>
              <a:cs typeface="DM Sans"/>
              <a:sym typeface="DM Sans"/>
            </a:endParaRPr>
          </a:p>
          <a:p>
            <a:pPr indent="0" lvl="0" marL="0" rtl="0" algn="ctr">
              <a:spcBef>
                <a:spcPts val="0"/>
              </a:spcBef>
              <a:spcAft>
                <a:spcPts val="0"/>
              </a:spcAft>
              <a:buNone/>
            </a:pPr>
            <a:r>
              <a:t/>
            </a:r>
            <a:endParaRPr sz="1000">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654325e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654325e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654325ea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654325ea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41734267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41734267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1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png"/><Relationship Id="rId10"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frontendrp1.s3-website-ap-southeast-1.amazonaws.com/" TargetMode="External"/><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6247" l="0" r="0" t="0"/>
          <a:stretch/>
        </p:blipFill>
        <p:spPr>
          <a:xfrm>
            <a:off x="0" y="0"/>
            <a:ext cx="9212551" cy="5143504"/>
          </a:xfrm>
          <a:prstGeom prst="rect">
            <a:avLst/>
          </a:prstGeom>
          <a:noFill/>
          <a:ln>
            <a:noFill/>
          </a:ln>
        </p:spPr>
      </p:pic>
      <p:sp>
        <p:nvSpPr>
          <p:cNvPr id="55" name="Google Shape;55;p13"/>
          <p:cNvSpPr txBox="1"/>
          <p:nvPr>
            <p:ph type="ctrTitle"/>
          </p:nvPr>
        </p:nvSpPr>
        <p:spPr>
          <a:xfrm>
            <a:off x="418450" y="734225"/>
            <a:ext cx="7882800" cy="2052600"/>
          </a:xfrm>
          <a:prstGeom prst="rect">
            <a:avLst/>
          </a:prstGeom>
        </p:spPr>
        <p:txBody>
          <a:bodyPr anchorCtr="0" anchor="b" bIns="91425" lIns="91425" spcFirstLastPara="1" rIns="91425" wrap="square" tIns="91425">
            <a:noAutofit/>
          </a:bodyPr>
          <a:lstStyle/>
          <a:p>
            <a:pPr indent="0" lvl="0" marL="0" rtl="0" algn="l">
              <a:lnSpc>
                <a:spcPct val="70000"/>
              </a:lnSpc>
              <a:spcBef>
                <a:spcPts val="0"/>
              </a:spcBef>
              <a:spcAft>
                <a:spcPts val="0"/>
              </a:spcAft>
              <a:buNone/>
            </a:pPr>
            <a:r>
              <a:rPr lang="en" sz="5300">
                <a:solidFill>
                  <a:srgbClr val="0000FF"/>
                </a:solidFill>
                <a:latin typeface="DM Sans"/>
                <a:ea typeface="DM Sans"/>
                <a:cs typeface="DM Sans"/>
                <a:sym typeface="DM Sans"/>
              </a:rPr>
              <a:t>Player One</a:t>
            </a:r>
            <a:r>
              <a:rPr lang="en" sz="5300">
                <a:solidFill>
                  <a:srgbClr val="F3F3F3"/>
                </a:solidFill>
                <a:latin typeface="DM Sans"/>
                <a:ea typeface="DM Sans"/>
                <a:cs typeface="DM Sans"/>
                <a:sym typeface="DM Sans"/>
              </a:rPr>
              <a:t>, you are </a:t>
            </a:r>
            <a:r>
              <a:rPr lang="en" sz="5300">
                <a:solidFill>
                  <a:srgbClr val="1155CC"/>
                </a:solidFill>
                <a:latin typeface="DM Sans"/>
                <a:ea typeface="DM Sans"/>
                <a:cs typeface="DM Sans"/>
                <a:sym typeface="DM Sans"/>
              </a:rPr>
              <a:t>financially ready</a:t>
            </a:r>
            <a:endParaRPr sz="5300">
              <a:solidFill>
                <a:srgbClr val="1155CC"/>
              </a:solidFill>
              <a:latin typeface="DM Sans"/>
              <a:ea typeface="DM Sans"/>
              <a:cs typeface="DM Sans"/>
              <a:sym typeface="DM Sans"/>
            </a:endParaRPr>
          </a:p>
          <a:p>
            <a:pPr indent="0" lvl="0" marL="0" rtl="0" algn="l">
              <a:lnSpc>
                <a:spcPct val="70000"/>
              </a:lnSpc>
              <a:spcBef>
                <a:spcPts val="0"/>
              </a:spcBef>
              <a:spcAft>
                <a:spcPts val="0"/>
              </a:spcAft>
              <a:buNone/>
            </a:pPr>
            <a:r>
              <a:rPr lang="en" sz="5300">
                <a:solidFill>
                  <a:srgbClr val="F3F3F3"/>
                </a:solidFill>
                <a:latin typeface="DM Sans"/>
                <a:ea typeface="DM Sans"/>
                <a:cs typeface="DM Sans"/>
                <a:sym typeface="DM Sans"/>
              </a:rPr>
              <a:t>in 3, 2, 1 . . .</a:t>
            </a:r>
            <a:endParaRPr sz="5300">
              <a:solidFill>
                <a:srgbClr val="F3F3F3"/>
              </a:solidFill>
              <a:latin typeface="DM Sans"/>
              <a:ea typeface="DM Sans"/>
              <a:cs typeface="DM Sans"/>
              <a:sym typeface="DM Sans"/>
            </a:endParaRPr>
          </a:p>
        </p:txBody>
      </p:sp>
      <p:pic>
        <p:nvPicPr>
          <p:cNvPr id="56" name="Google Shape;56;p13"/>
          <p:cNvPicPr preferRelativeResize="0"/>
          <p:nvPr/>
        </p:nvPicPr>
        <p:blipFill>
          <a:blip r:embed="rId4">
            <a:alphaModFix/>
          </a:blip>
          <a:stretch>
            <a:fillRect/>
          </a:stretch>
        </p:blipFill>
        <p:spPr>
          <a:xfrm>
            <a:off x="7411400" y="4176775"/>
            <a:ext cx="1450076" cy="966725"/>
          </a:xfrm>
          <a:prstGeom prst="rect">
            <a:avLst/>
          </a:prstGeom>
          <a:noFill/>
          <a:ln>
            <a:noFill/>
          </a:ln>
        </p:spPr>
      </p:pic>
      <p:sp>
        <p:nvSpPr>
          <p:cNvPr id="57" name="Google Shape;57;p13"/>
          <p:cNvSpPr txBox="1"/>
          <p:nvPr/>
        </p:nvSpPr>
        <p:spPr>
          <a:xfrm>
            <a:off x="6612925" y="3914600"/>
            <a:ext cx="18027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20124D"/>
                </a:solidFill>
                <a:latin typeface="DM Sans"/>
                <a:ea typeface="DM Sans"/>
                <a:cs typeface="DM Sans"/>
                <a:sym typeface="DM Sans"/>
              </a:rPr>
              <a:t>Prepared for :</a:t>
            </a:r>
            <a:endParaRPr sz="1900">
              <a:solidFill>
                <a:srgbClr val="20124D"/>
              </a:solidFill>
              <a:latin typeface="DM Sans"/>
              <a:ea typeface="DM Sans"/>
              <a:cs typeface="DM Sans"/>
              <a:sym typeface="DM Sans"/>
            </a:endParaRPr>
          </a:p>
        </p:txBody>
      </p:sp>
      <p:pic>
        <p:nvPicPr>
          <p:cNvPr id="58" name="Google Shape;58;p13"/>
          <p:cNvPicPr preferRelativeResize="0"/>
          <p:nvPr/>
        </p:nvPicPr>
        <p:blipFill rotWithShape="1">
          <a:blip r:embed="rId5">
            <a:alphaModFix/>
          </a:blip>
          <a:srcRect b="24551" l="17609" r="41927" t="38472"/>
          <a:stretch/>
        </p:blipFill>
        <p:spPr>
          <a:xfrm>
            <a:off x="477428" y="3045114"/>
            <a:ext cx="553646" cy="505938"/>
          </a:xfrm>
          <a:prstGeom prst="rect">
            <a:avLst/>
          </a:prstGeom>
          <a:noFill/>
          <a:ln>
            <a:noFill/>
          </a:ln>
        </p:spPr>
      </p:pic>
      <p:grpSp>
        <p:nvGrpSpPr>
          <p:cNvPr id="59" name="Google Shape;59;p13"/>
          <p:cNvGrpSpPr/>
          <p:nvPr/>
        </p:nvGrpSpPr>
        <p:grpSpPr>
          <a:xfrm>
            <a:off x="418450" y="3676200"/>
            <a:ext cx="1754100" cy="1093600"/>
            <a:chOff x="528850" y="3620500"/>
            <a:chExt cx="1754100" cy="1093600"/>
          </a:xfrm>
        </p:grpSpPr>
        <p:sp>
          <p:nvSpPr>
            <p:cNvPr id="60" name="Google Shape;60;p13"/>
            <p:cNvSpPr/>
            <p:nvPr/>
          </p:nvSpPr>
          <p:spPr>
            <a:xfrm>
              <a:off x="528850" y="4531400"/>
              <a:ext cx="1754100" cy="182700"/>
            </a:xfrm>
            <a:prstGeom prst="roundRect">
              <a:avLst>
                <a:gd fmla="val 50000"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EFEFEF"/>
                  </a:solidFill>
                  <a:latin typeface="DM Sans"/>
                  <a:ea typeface="DM Sans"/>
                  <a:cs typeface="DM Sans"/>
                  <a:sym typeface="DM Sans"/>
                </a:rPr>
                <a:t>Hum Shi Jing</a:t>
              </a:r>
              <a:endParaRPr sz="1000">
                <a:solidFill>
                  <a:srgbClr val="EFEFEF"/>
                </a:solidFill>
                <a:latin typeface="DM Sans"/>
                <a:ea typeface="DM Sans"/>
                <a:cs typeface="DM Sans"/>
                <a:sym typeface="DM Sans"/>
              </a:endParaRPr>
            </a:p>
          </p:txBody>
        </p:sp>
        <p:grpSp>
          <p:nvGrpSpPr>
            <p:cNvPr id="61" name="Google Shape;61;p13"/>
            <p:cNvGrpSpPr/>
            <p:nvPr/>
          </p:nvGrpSpPr>
          <p:grpSpPr>
            <a:xfrm>
              <a:off x="528850" y="3620500"/>
              <a:ext cx="1754100" cy="865875"/>
              <a:chOff x="528850" y="3620500"/>
              <a:chExt cx="1754100" cy="865875"/>
            </a:xfrm>
          </p:grpSpPr>
          <p:sp>
            <p:nvSpPr>
              <p:cNvPr id="62" name="Google Shape;62;p13"/>
              <p:cNvSpPr/>
              <p:nvPr/>
            </p:nvSpPr>
            <p:spPr>
              <a:xfrm>
                <a:off x="528850" y="4303675"/>
                <a:ext cx="1754100" cy="182700"/>
              </a:xfrm>
              <a:prstGeom prst="roundRect">
                <a:avLst>
                  <a:gd fmla="val 50000"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EFEFEF"/>
                    </a:solidFill>
                    <a:latin typeface="DM Sans"/>
                    <a:ea typeface="DM Sans"/>
                    <a:cs typeface="DM Sans"/>
                    <a:sym typeface="DM Sans"/>
                  </a:rPr>
                  <a:t>Melvin Ong</a:t>
                </a:r>
                <a:endParaRPr sz="1000">
                  <a:solidFill>
                    <a:srgbClr val="EFEFEF"/>
                  </a:solidFill>
                  <a:latin typeface="DM Sans"/>
                  <a:ea typeface="DM Sans"/>
                  <a:cs typeface="DM Sans"/>
                  <a:sym typeface="DM Sans"/>
                </a:endParaRPr>
              </a:p>
            </p:txBody>
          </p:sp>
          <p:sp>
            <p:nvSpPr>
              <p:cNvPr id="63" name="Google Shape;63;p13"/>
              <p:cNvSpPr/>
              <p:nvPr/>
            </p:nvSpPr>
            <p:spPr>
              <a:xfrm>
                <a:off x="528850" y="3620500"/>
                <a:ext cx="1754100" cy="182700"/>
              </a:xfrm>
              <a:prstGeom prst="roundRect">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EFEFEF"/>
                    </a:solidFill>
                    <a:latin typeface="DM Sans"/>
                    <a:ea typeface="DM Sans"/>
                    <a:cs typeface="DM Sans"/>
                    <a:sym typeface="DM Sans"/>
                  </a:rPr>
                  <a:t>Ng Yujin Benjamin</a:t>
                </a:r>
                <a:endParaRPr sz="1000">
                  <a:solidFill>
                    <a:srgbClr val="EFEFEF"/>
                  </a:solidFill>
                  <a:latin typeface="DM Sans"/>
                  <a:ea typeface="DM Sans"/>
                  <a:cs typeface="DM Sans"/>
                  <a:sym typeface="DM Sans"/>
                </a:endParaRPr>
              </a:p>
            </p:txBody>
          </p:sp>
          <p:sp>
            <p:nvSpPr>
              <p:cNvPr id="64" name="Google Shape;64;p13"/>
              <p:cNvSpPr/>
              <p:nvPr/>
            </p:nvSpPr>
            <p:spPr>
              <a:xfrm>
                <a:off x="528850" y="4075950"/>
                <a:ext cx="1754100" cy="182700"/>
              </a:xfrm>
              <a:prstGeom prst="roundRect">
                <a:avLst>
                  <a:gd fmla="val 50000"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EFEFEF"/>
                    </a:solidFill>
                    <a:latin typeface="DM Sans"/>
                    <a:ea typeface="DM Sans"/>
                    <a:cs typeface="DM Sans"/>
                    <a:sym typeface="DM Sans"/>
                  </a:rPr>
                  <a:t>Ferne Lo Hui Fen</a:t>
                </a:r>
                <a:endParaRPr sz="1000">
                  <a:solidFill>
                    <a:srgbClr val="EFEFEF"/>
                  </a:solidFill>
                  <a:latin typeface="DM Sans"/>
                  <a:ea typeface="DM Sans"/>
                  <a:cs typeface="DM Sans"/>
                  <a:sym typeface="DM Sans"/>
                </a:endParaRPr>
              </a:p>
            </p:txBody>
          </p:sp>
          <p:sp>
            <p:nvSpPr>
              <p:cNvPr id="65" name="Google Shape;65;p13"/>
              <p:cNvSpPr/>
              <p:nvPr/>
            </p:nvSpPr>
            <p:spPr>
              <a:xfrm>
                <a:off x="528850" y="3848225"/>
                <a:ext cx="1754100" cy="182700"/>
              </a:xfrm>
              <a:prstGeom prst="roundRect">
                <a:avLst>
                  <a:gd fmla="val 50000"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EFEFEF"/>
                    </a:solidFill>
                    <a:latin typeface="DM Sans"/>
                    <a:ea typeface="DM Sans"/>
                    <a:cs typeface="DM Sans"/>
                    <a:sym typeface="DM Sans"/>
                  </a:rPr>
                  <a:t>Tan Jia Yun</a:t>
                </a:r>
                <a:endParaRPr sz="1000">
                  <a:solidFill>
                    <a:srgbClr val="EFEFEF"/>
                  </a:solidFill>
                  <a:latin typeface="DM Sans"/>
                  <a:ea typeface="DM Sans"/>
                  <a:cs typeface="DM Sans"/>
                  <a:sym typeface="DM Sans"/>
                </a:endParaRPr>
              </a:p>
            </p:txBody>
          </p:sp>
        </p:grpSp>
      </p:grpSp>
      <p:cxnSp>
        <p:nvCxnSpPr>
          <p:cNvPr id="66" name="Google Shape;66;p13"/>
          <p:cNvCxnSpPr/>
          <p:nvPr/>
        </p:nvCxnSpPr>
        <p:spPr>
          <a:xfrm>
            <a:off x="418450" y="2919963"/>
            <a:ext cx="6865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92" name="Shape 192"/>
        <p:cNvGrpSpPr/>
        <p:nvPr/>
      </p:nvGrpSpPr>
      <p:grpSpPr>
        <a:xfrm>
          <a:off x="0" y="0"/>
          <a:ext cx="0" cy="0"/>
          <a:chOff x="0" y="0"/>
          <a:chExt cx="0" cy="0"/>
        </a:xfrm>
      </p:grpSpPr>
      <p:sp>
        <p:nvSpPr>
          <p:cNvPr id="193" name="Google Shape;193;p22"/>
          <p:cNvSpPr txBox="1"/>
          <p:nvPr>
            <p:ph type="ctrTitle"/>
          </p:nvPr>
        </p:nvSpPr>
        <p:spPr>
          <a:xfrm>
            <a:off x="311700" y="522125"/>
            <a:ext cx="73191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100">
                <a:solidFill>
                  <a:srgbClr val="434343"/>
                </a:solidFill>
                <a:latin typeface="DM Sans"/>
                <a:ea typeface="DM Sans"/>
                <a:cs typeface="DM Sans"/>
                <a:sym typeface="DM Sans"/>
              </a:rPr>
              <a:t>Going forward we hope to </a:t>
            </a:r>
            <a:r>
              <a:rPr b="1" lang="en" sz="2100">
                <a:solidFill>
                  <a:srgbClr val="0000FF"/>
                </a:solidFill>
                <a:latin typeface="DM Sans"/>
                <a:ea typeface="DM Sans"/>
                <a:cs typeface="DM Sans"/>
                <a:sym typeface="DM Sans"/>
              </a:rPr>
              <a:t>scale</a:t>
            </a:r>
            <a:r>
              <a:rPr lang="en" sz="2100">
                <a:solidFill>
                  <a:srgbClr val="434343"/>
                </a:solidFill>
                <a:latin typeface="DM Sans"/>
                <a:ea typeface="DM Sans"/>
                <a:cs typeface="DM Sans"/>
                <a:sym typeface="DM Sans"/>
              </a:rPr>
              <a:t> to </a:t>
            </a:r>
            <a:r>
              <a:rPr b="1" lang="en" sz="2100">
                <a:solidFill>
                  <a:srgbClr val="0000FF"/>
                </a:solidFill>
                <a:latin typeface="DM Sans"/>
                <a:ea typeface="DM Sans"/>
                <a:cs typeface="DM Sans"/>
                <a:sym typeface="DM Sans"/>
              </a:rPr>
              <a:t>provide more offerings</a:t>
            </a:r>
            <a:r>
              <a:rPr lang="en" sz="2100">
                <a:solidFill>
                  <a:srgbClr val="434343"/>
                </a:solidFill>
                <a:latin typeface="DM Sans"/>
                <a:ea typeface="DM Sans"/>
                <a:cs typeface="DM Sans"/>
                <a:sym typeface="DM Sans"/>
              </a:rPr>
              <a:t> to enhance the whole user experience such as...</a:t>
            </a:r>
            <a:endParaRPr sz="2100">
              <a:solidFill>
                <a:srgbClr val="434343"/>
              </a:solidFill>
              <a:latin typeface="DM Sans"/>
              <a:ea typeface="DM Sans"/>
              <a:cs typeface="DM Sans"/>
              <a:sym typeface="DM Sans"/>
            </a:endParaRPr>
          </a:p>
        </p:txBody>
      </p:sp>
      <p:pic>
        <p:nvPicPr>
          <p:cNvPr id="194" name="Google Shape;194;p22"/>
          <p:cNvPicPr preferRelativeResize="0"/>
          <p:nvPr/>
        </p:nvPicPr>
        <p:blipFill rotWithShape="1">
          <a:blip r:embed="rId3">
            <a:alphaModFix/>
          </a:blip>
          <a:srcRect b="24551" l="17609" r="41927" t="38472"/>
          <a:stretch/>
        </p:blipFill>
        <p:spPr>
          <a:xfrm>
            <a:off x="7963177" y="130504"/>
            <a:ext cx="1057874" cy="966728"/>
          </a:xfrm>
          <a:prstGeom prst="rect">
            <a:avLst/>
          </a:prstGeom>
          <a:noFill/>
          <a:ln>
            <a:noFill/>
          </a:ln>
        </p:spPr>
      </p:pic>
      <p:sp>
        <p:nvSpPr>
          <p:cNvPr id="195" name="Google Shape;195;p22"/>
          <p:cNvSpPr/>
          <p:nvPr/>
        </p:nvSpPr>
        <p:spPr>
          <a:xfrm>
            <a:off x="667875" y="2141025"/>
            <a:ext cx="2442900" cy="2454900"/>
          </a:xfrm>
          <a:prstGeom prst="roundRect">
            <a:avLst>
              <a:gd fmla="val 4522" name="adj"/>
            </a:avLst>
          </a:prstGeom>
          <a:gradFill>
            <a:gsLst>
              <a:gs pos="0">
                <a:schemeClr val="lt1"/>
              </a:gs>
              <a:gs pos="100000">
                <a:srgbClr val="3C78D8"/>
              </a:gs>
            </a:gsLst>
            <a:lin ang="5400012" scaled="0"/>
          </a:gradFill>
          <a:ln>
            <a:noFill/>
          </a:ln>
        </p:spPr>
        <p:txBody>
          <a:bodyPr anchorCtr="0" anchor="t" bIns="91425" lIns="91425" spcFirstLastPara="1" rIns="91425" wrap="square" tIns="91425">
            <a:noAutofit/>
          </a:bodyPr>
          <a:lstStyle/>
          <a:p>
            <a:pPr indent="-127000" lvl="0" marL="228600" marR="93958" rtl="0" algn="l">
              <a:spcBef>
                <a:spcPts val="0"/>
              </a:spcBef>
              <a:spcAft>
                <a:spcPts val="0"/>
              </a:spcAft>
              <a:buClr>
                <a:srgbClr val="434343"/>
              </a:buClr>
              <a:buSzPts val="1100"/>
              <a:buFont typeface="DM Sans"/>
              <a:buChar char="●"/>
            </a:pPr>
            <a:r>
              <a:rPr lang="en" sz="1100">
                <a:solidFill>
                  <a:srgbClr val="434343"/>
                </a:solidFill>
                <a:latin typeface="DM Sans"/>
                <a:ea typeface="DM Sans"/>
                <a:cs typeface="DM Sans"/>
                <a:sym typeface="DM Sans"/>
              </a:rPr>
              <a:t>Suggest the suitable platforms for the user to use based on ratings or link up with advertisers.</a:t>
            </a:r>
            <a:endParaRPr sz="1100">
              <a:solidFill>
                <a:srgbClr val="434343"/>
              </a:solidFill>
              <a:latin typeface="DM Sans"/>
              <a:ea typeface="DM Sans"/>
              <a:cs typeface="DM Sans"/>
              <a:sym typeface="DM Sans"/>
            </a:endParaRPr>
          </a:p>
        </p:txBody>
      </p:sp>
      <p:sp>
        <p:nvSpPr>
          <p:cNvPr id="196" name="Google Shape;196;p22"/>
          <p:cNvSpPr/>
          <p:nvPr/>
        </p:nvSpPr>
        <p:spPr>
          <a:xfrm>
            <a:off x="667875" y="1416525"/>
            <a:ext cx="2442900" cy="666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RECOMMEND PLATFORMS FOR USERS</a:t>
            </a:r>
            <a:endParaRPr b="1" sz="1200">
              <a:solidFill>
                <a:srgbClr val="1155CC"/>
              </a:solidFill>
              <a:latin typeface="DM Sans"/>
              <a:ea typeface="DM Sans"/>
              <a:cs typeface="DM Sans"/>
              <a:sym typeface="DM Sans"/>
            </a:endParaRPr>
          </a:p>
        </p:txBody>
      </p:sp>
      <p:sp>
        <p:nvSpPr>
          <p:cNvPr id="197" name="Google Shape;197;p22"/>
          <p:cNvSpPr/>
          <p:nvPr/>
        </p:nvSpPr>
        <p:spPr>
          <a:xfrm>
            <a:off x="5932025" y="1416525"/>
            <a:ext cx="2442900" cy="666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PROJECTION OF SAVINGS</a:t>
            </a:r>
            <a:endParaRPr b="1" sz="1200">
              <a:solidFill>
                <a:srgbClr val="1155CC"/>
              </a:solidFill>
              <a:latin typeface="DM Sans"/>
              <a:ea typeface="DM Sans"/>
              <a:cs typeface="DM Sans"/>
              <a:sym typeface="DM Sans"/>
            </a:endParaRPr>
          </a:p>
        </p:txBody>
      </p:sp>
      <p:sp>
        <p:nvSpPr>
          <p:cNvPr id="198" name="Google Shape;198;p22"/>
          <p:cNvSpPr/>
          <p:nvPr/>
        </p:nvSpPr>
        <p:spPr>
          <a:xfrm>
            <a:off x="5932025" y="2141025"/>
            <a:ext cx="2442900" cy="2454900"/>
          </a:xfrm>
          <a:prstGeom prst="roundRect">
            <a:avLst>
              <a:gd fmla="val 4522" name="adj"/>
            </a:avLst>
          </a:prstGeom>
          <a:gradFill>
            <a:gsLst>
              <a:gs pos="0">
                <a:schemeClr val="lt1"/>
              </a:gs>
              <a:gs pos="100000">
                <a:srgbClr val="3C78D8"/>
              </a:gs>
            </a:gsLst>
            <a:lin ang="5400012" scaled="0"/>
          </a:gradFill>
          <a:ln>
            <a:noFill/>
          </a:ln>
        </p:spPr>
        <p:txBody>
          <a:bodyPr anchorCtr="0" anchor="t" bIns="91425" lIns="91425" spcFirstLastPara="1" rIns="91425" wrap="square" tIns="91425">
            <a:noAutofit/>
          </a:bodyPr>
          <a:lstStyle/>
          <a:p>
            <a:pPr indent="-127000" lvl="0" marL="228600" marR="93958" rtl="0" algn="l">
              <a:lnSpc>
                <a:spcPct val="100000"/>
              </a:lnSpc>
              <a:spcBef>
                <a:spcPts val="0"/>
              </a:spcBef>
              <a:spcAft>
                <a:spcPts val="0"/>
              </a:spcAft>
              <a:buClr>
                <a:srgbClr val="434343"/>
              </a:buClr>
              <a:buSzPts val="1100"/>
              <a:buFont typeface="DM Sans"/>
              <a:buChar char="●"/>
            </a:pPr>
            <a:r>
              <a:rPr lang="en" sz="1100">
                <a:solidFill>
                  <a:srgbClr val="434343"/>
                </a:solidFill>
                <a:latin typeface="DM Sans"/>
                <a:ea typeface="DM Sans"/>
                <a:cs typeface="DM Sans"/>
                <a:sym typeface="DM Sans"/>
              </a:rPr>
              <a:t>Given user’s asset and loan, compute and reflect the user’s net </a:t>
            </a:r>
            <a:r>
              <a:rPr lang="en" sz="1100">
                <a:solidFill>
                  <a:srgbClr val="434343"/>
                </a:solidFill>
                <a:latin typeface="DM Sans"/>
                <a:ea typeface="DM Sans"/>
                <a:cs typeface="DM Sans"/>
                <a:sym typeface="DM Sans"/>
              </a:rPr>
              <a:t>cash flow</a:t>
            </a:r>
            <a:r>
              <a:rPr lang="en" sz="1100">
                <a:solidFill>
                  <a:srgbClr val="434343"/>
                </a:solidFill>
                <a:latin typeface="DM Sans"/>
                <a:ea typeface="DM Sans"/>
                <a:cs typeface="DM Sans"/>
                <a:sym typeface="DM Sans"/>
              </a:rPr>
              <a:t> and assets over time - 5, 10, 20 years on a reactive chart.</a:t>
            </a:r>
            <a:endParaRPr sz="1100">
              <a:solidFill>
                <a:srgbClr val="434343"/>
              </a:solidFill>
              <a:latin typeface="DM Sans"/>
              <a:ea typeface="DM Sans"/>
              <a:cs typeface="DM Sans"/>
              <a:sym typeface="DM Sans"/>
            </a:endParaRPr>
          </a:p>
        </p:txBody>
      </p:sp>
      <p:pic>
        <p:nvPicPr>
          <p:cNvPr id="199" name="Google Shape;199;p22"/>
          <p:cNvPicPr preferRelativeResize="0"/>
          <p:nvPr/>
        </p:nvPicPr>
        <p:blipFill rotWithShape="1">
          <a:blip r:embed="rId4">
            <a:alphaModFix/>
          </a:blip>
          <a:srcRect b="27953" l="0" r="0" t="0"/>
          <a:stretch/>
        </p:blipFill>
        <p:spPr>
          <a:xfrm>
            <a:off x="667875" y="3254850"/>
            <a:ext cx="2442900" cy="1182150"/>
          </a:xfrm>
          <a:prstGeom prst="rect">
            <a:avLst/>
          </a:prstGeom>
          <a:noFill/>
          <a:ln>
            <a:noFill/>
          </a:ln>
        </p:spPr>
      </p:pic>
      <p:sp>
        <p:nvSpPr>
          <p:cNvPr id="200" name="Google Shape;200;p22"/>
          <p:cNvSpPr/>
          <p:nvPr/>
        </p:nvSpPr>
        <p:spPr>
          <a:xfrm>
            <a:off x="3299950" y="2141025"/>
            <a:ext cx="2442900" cy="2454900"/>
          </a:xfrm>
          <a:prstGeom prst="roundRect">
            <a:avLst>
              <a:gd fmla="val 4522" name="adj"/>
            </a:avLst>
          </a:prstGeom>
          <a:gradFill>
            <a:gsLst>
              <a:gs pos="0">
                <a:schemeClr val="lt1"/>
              </a:gs>
              <a:gs pos="100000">
                <a:srgbClr val="3C78D8"/>
              </a:gs>
            </a:gsLst>
            <a:lin ang="5400012" scaled="0"/>
          </a:gradFill>
          <a:ln>
            <a:noFill/>
          </a:ln>
        </p:spPr>
        <p:txBody>
          <a:bodyPr anchorCtr="0" anchor="t" bIns="91425" lIns="91425" spcFirstLastPara="1" rIns="91425" wrap="square" tIns="91425">
            <a:noAutofit/>
          </a:bodyPr>
          <a:lstStyle/>
          <a:p>
            <a:pPr indent="-127000" lvl="0" marL="228600" marR="93958" rtl="0" algn="l">
              <a:lnSpc>
                <a:spcPct val="100000"/>
              </a:lnSpc>
              <a:spcBef>
                <a:spcPts val="0"/>
              </a:spcBef>
              <a:spcAft>
                <a:spcPts val="0"/>
              </a:spcAft>
              <a:buClr>
                <a:srgbClr val="434343"/>
              </a:buClr>
              <a:buSzPts val="1100"/>
              <a:buFont typeface="DM Sans"/>
              <a:buChar char="●"/>
            </a:pPr>
            <a:r>
              <a:rPr lang="en" sz="1100">
                <a:solidFill>
                  <a:srgbClr val="434343"/>
                </a:solidFill>
                <a:latin typeface="DM Sans"/>
                <a:ea typeface="DM Sans"/>
                <a:cs typeface="DM Sans"/>
                <a:sym typeface="DM Sans"/>
              </a:rPr>
              <a:t>An paid API or internal API provided will allows us to access more market data to display the other instruments’ data.</a:t>
            </a:r>
            <a:endParaRPr sz="1100">
              <a:solidFill>
                <a:srgbClr val="434343"/>
              </a:solidFill>
              <a:latin typeface="DM Sans"/>
              <a:ea typeface="DM Sans"/>
              <a:cs typeface="DM Sans"/>
              <a:sym typeface="DM Sans"/>
            </a:endParaRPr>
          </a:p>
        </p:txBody>
      </p:sp>
      <p:sp>
        <p:nvSpPr>
          <p:cNvPr id="201" name="Google Shape;201;p22"/>
          <p:cNvSpPr/>
          <p:nvPr/>
        </p:nvSpPr>
        <p:spPr>
          <a:xfrm>
            <a:off x="3299950" y="1416525"/>
            <a:ext cx="2442900" cy="666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DISPLAYING MORE VARIETY OF INSTRUMENTS</a:t>
            </a:r>
            <a:endParaRPr b="1" sz="1200">
              <a:solidFill>
                <a:srgbClr val="1155CC"/>
              </a:solidFill>
              <a:latin typeface="DM Sans"/>
              <a:ea typeface="DM Sans"/>
              <a:cs typeface="DM Sans"/>
              <a:sym typeface="DM Sans"/>
            </a:endParaRPr>
          </a:p>
        </p:txBody>
      </p:sp>
      <p:pic>
        <p:nvPicPr>
          <p:cNvPr id="202" name="Google Shape;202;p22"/>
          <p:cNvPicPr preferRelativeResize="0"/>
          <p:nvPr/>
        </p:nvPicPr>
        <p:blipFill rotWithShape="1">
          <a:blip r:embed="rId5">
            <a:alphaModFix/>
          </a:blip>
          <a:srcRect b="10114" l="0" r="0" t="5525"/>
          <a:stretch/>
        </p:blipFill>
        <p:spPr>
          <a:xfrm>
            <a:off x="3299950" y="3264637"/>
            <a:ext cx="2442900" cy="1162575"/>
          </a:xfrm>
          <a:prstGeom prst="rect">
            <a:avLst/>
          </a:prstGeom>
          <a:noFill/>
          <a:ln>
            <a:noFill/>
          </a:ln>
        </p:spPr>
      </p:pic>
      <p:pic>
        <p:nvPicPr>
          <p:cNvPr id="203" name="Google Shape;203;p22"/>
          <p:cNvPicPr preferRelativeResize="0"/>
          <p:nvPr/>
        </p:nvPicPr>
        <p:blipFill rotWithShape="1">
          <a:blip r:embed="rId6">
            <a:alphaModFix/>
          </a:blip>
          <a:srcRect b="28571" l="0" r="0" t="0"/>
          <a:stretch/>
        </p:blipFill>
        <p:spPr>
          <a:xfrm>
            <a:off x="5932025" y="3254852"/>
            <a:ext cx="2442901" cy="116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70" name="Shape 70"/>
        <p:cNvGrpSpPr/>
        <p:nvPr/>
      </p:nvGrpSpPr>
      <p:grpSpPr>
        <a:xfrm>
          <a:off x="0" y="0"/>
          <a:ext cx="0" cy="0"/>
          <a:chOff x="0" y="0"/>
          <a:chExt cx="0" cy="0"/>
        </a:xfrm>
      </p:grpSpPr>
      <p:pic>
        <p:nvPicPr>
          <p:cNvPr id="71" name="Google Shape;71;p14"/>
          <p:cNvPicPr preferRelativeResize="0"/>
          <p:nvPr/>
        </p:nvPicPr>
        <p:blipFill rotWithShape="1">
          <a:blip r:embed="rId3">
            <a:alphaModFix/>
          </a:blip>
          <a:srcRect b="0" l="0" r="0" t="0"/>
          <a:stretch/>
        </p:blipFill>
        <p:spPr>
          <a:xfrm>
            <a:off x="8026450" y="1185621"/>
            <a:ext cx="781450" cy="781404"/>
          </a:xfrm>
          <a:prstGeom prst="rect">
            <a:avLst/>
          </a:prstGeom>
          <a:noFill/>
          <a:ln>
            <a:noFill/>
          </a:ln>
        </p:spPr>
      </p:pic>
      <p:sp>
        <p:nvSpPr>
          <p:cNvPr id="72" name="Google Shape;72;p14"/>
          <p:cNvSpPr txBox="1"/>
          <p:nvPr>
            <p:ph type="ctrTitle"/>
          </p:nvPr>
        </p:nvSpPr>
        <p:spPr>
          <a:xfrm>
            <a:off x="448300" y="22425"/>
            <a:ext cx="7676700" cy="8583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100">
                <a:solidFill>
                  <a:srgbClr val="434343"/>
                </a:solidFill>
                <a:latin typeface="DM Sans"/>
                <a:ea typeface="DM Sans"/>
                <a:cs typeface="DM Sans"/>
                <a:sym typeface="DM Sans"/>
              </a:rPr>
              <a:t>Due to a </a:t>
            </a:r>
            <a:r>
              <a:rPr b="1" lang="en" sz="2100">
                <a:solidFill>
                  <a:srgbClr val="0000FF"/>
                </a:solidFill>
                <a:latin typeface="DM Sans"/>
                <a:ea typeface="DM Sans"/>
                <a:cs typeface="DM Sans"/>
                <a:sym typeface="DM Sans"/>
              </a:rPr>
              <a:t>increasing trend of youths investing</a:t>
            </a:r>
            <a:r>
              <a:rPr lang="en" sz="2100">
                <a:solidFill>
                  <a:srgbClr val="434343"/>
                </a:solidFill>
                <a:latin typeface="DM Sans"/>
                <a:ea typeface="DM Sans"/>
                <a:cs typeface="DM Sans"/>
                <a:sym typeface="DM Sans"/>
              </a:rPr>
              <a:t> in the recent years and further stimulated by </a:t>
            </a:r>
            <a:r>
              <a:rPr b="1" lang="en" sz="2100">
                <a:solidFill>
                  <a:srgbClr val="0000FF"/>
                </a:solidFill>
                <a:latin typeface="DM Sans"/>
                <a:ea typeface="DM Sans"/>
                <a:cs typeface="DM Sans"/>
                <a:sym typeface="DM Sans"/>
              </a:rPr>
              <a:t>the Covid-19 situation</a:t>
            </a:r>
            <a:r>
              <a:rPr lang="en" sz="2100">
                <a:solidFill>
                  <a:srgbClr val="434343"/>
                </a:solidFill>
                <a:latin typeface="DM Sans"/>
                <a:ea typeface="DM Sans"/>
                <a:cs typeface="DM Sans"/>
                <a:sym typeface="DM Sans"/>
              </a:rPr>
              <a:t>...</a:t>
            </a:r>
            <a:endParaRPr sz="2100">
              <a:solidFill>
                <a:srgbClr val="434343"/>
              </a:solidFill>
              <a:latin typeface="DM Sans"/>
              <a:ea typeface="DM Sans"/>
              <a:cs typeface="DM Sans"/>
              <a:sym typeface="DM Sans"/>
            </a:endParaRPr>
          </a:p>
        </p:txBody>
      </p:sp>
      <p:pic>
        <p:nvPicPr>
          <p:cNvPr id="73" name="Google Shape;73;p14"/>
          <p:cNvPicPr preferRelativeResize="0"/>
          <p:nvPr/>
        </p:nvPicPr>
        <p:blipFill rotWithShape="1">
          <a:blip r:embed="rId4">
            <a:alphaModFix/>
          </a:blip>
          <a:srcRect b="24551" l="17609" r="41927" t="38472"/>
          <a:stretch/>
        </p:blipFill>
        <p:spPr>
          <a:xfrm>
            <a:off x="8405498" y="108825"/>
            <a:ext cx="629873" cy="575601"/>
          </a:xfrm>
          <a:prstGeom prst="rect">
            <a:avLst/>
          </a:prstGeom>
          <a:noFill/>
          <a:ln>
            <a:noFill/>
          </a:ln>
        </p:spPr>
      </p:pic>
      <p:sp>
        <p:nvSpPr>
          <p:cNvPr id="74" name="Google Shape;74;p14"/>
          <p:cNvSpPr/>
          <p:nvPr/>
        </p:nvSpPr>
        <p:spPr>
          <a:xfrm>
            <a:off x="524500" y="1171100"/>
            <a:ext cx="2716500" cy="3827400"/>
          </a:xfrm>
          <a:prstGeom prst="roundRect">
            <a:avLst>
              <a:gd fmla="val 1638" name="adj"/>
            </a:avLst>
          </a:prstGeom>
          <a:solidFill>
            <a:srgbClr val="FFFFFF"/>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4"/>
          <p:cNvPicPr preferRelativeResize="0"/>
          <p:nvPr/>
        </p:nvPicPr>
        <p:blipFill>
          <a:blip r:embed="rId5">
            <a:alphaModFix/>
          </a:blip>
          <a:stretch>
            <a:fillRect/>
          </a:stretch>
        </p:blipFill>
        <p:spPr>
          <a:xfrm>
            <a:off x="601812" y="1245925"/>
            <a:ext cx="2561876" cy="3694100"/>
          </a:xfrm>
          <a:prstGeom prst="rect">
            <a:avLst/>
          </a:prstGeom>
          <a:noFill/>
          <a:ln>
            <a:noFill/>
          </a:ln>
        </p:spPr>
      </p:pic>
      <p:grpSp>
        <p:nvGrpSpPr>
          <p:cNvPr id="76" name="Google Shape;76;p14"/>
          <p:cNvGrpSpPr/>
          <p:nvPr/>
        </p:nvGrpSpPr>
        <p:grpSpPr>
          <a:xfrm>
            <a:off x="3343900" y="1171100"/>
            <a:ext cx="2716500" cy="3827400"/>
            <a:chOff x="3420100" y="1094900"/>
            <a:chExt cx="2716500" cy="3827400"/>
          </a:xfrm>
        </p:grpSpPr>
        <p:sp>
          <p:nvSpPr>
            <p:cNvPr id="77" name="Google Shape;77;p14"/>
            <p:cNvSpPr/>
            <p:nvPr/>
          </p:nvSpPr>
          <p:spPr>
            <a:xfrm>
              <a:off x="3420100" y="1094900"/>
              <a:ext cx="2716500" cy="3827400"/>
            </a:xfrm>
            <a:prstGeom prst="roundRect">
              <a:avLst>
                <a:gd fmla="val 1638" name="adj"/>
              </a:avLst>
            </a:prstGeom>
            <a:solidFill>
              <a:srgbClr val="FFFFFF"/>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4"/>
            <p:cNvPicPr preferRelativeResize="0"/>
            <p:nvPr/>
          </p:nvPicPr>
          <p:blipFill rotWithShape="1">
            <a:blip r:embed="rId6">
              <a:alphaModFix/>
            </a:blip>
            <a:srcRect b="92601" l="0" r="0" t="0"/>
            <a:stretch/>
          </p:blipFill>
          <p:spPr>
            <a:xfrm>
              <a:off x="3427050" y="1169725"/>
              <a:ext cx="2702600" cy="273500"/>
            </a:xfrm>
            <a:prstGeom prst="rect">
              <a:avLst/>
            </a:prstGeom>
            <a:noFill/>
            <a:ln>
              <a:noFill/>
            </a:ln>
          </p:spPr>
        </p:pic>
        <p:pic>
          <p:nvPicPr>
            <p:cNvPr id="79" name="Google Shape;79;p14"/>
            <p:cNvPicPr preferRelativeResize="0"/>
            <p:nvPr/>
          </p:nvPicPr>
          <p:blipFill rotWithShape="1">
            <a:blip r:embed="rId7">
              <a:alphaModFix/>
            </a:blip>
            <a:srcRect b="0" l="0" r="0" t="15059"/>
            <a:stretch/>
          </p:blipFill>
          <p:spPr>
            <a:xfrm>
              <a:off x="3427050" y="1446700"/>
              <a:ext cx="2702600" cy="3140174"/>
            </a:xfrm>
            <a:prstGeom prst="rect">
              <a:avLst/>
            </a:prstGeom>
            <a:noFill/>
            <a:ln>
              <a:noFill/>
            </a:ln>
          </p:spPr>
        </p:pic>
      </p:grpSp>
      <p:sp>
        <p:nvSpPr>
          <p:cNvPr id="80" name="Google Shape;80;p14"/>
          <p:cNvSpPr txBox="1"/>
          <p:nvPr>
            <p:ph type="ctrTitle"/>
          </p:nvPr>
        </p:nvSpPr>
        <p:spPr>
          <a:xfrm>
            <a:off x="7047225" y="2093713"/>
            <a:ext cx="2012400" cy="647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DM Sans"/>
                <a:ea typeface="DM Sans"/>
                <a:cs typeface="DM Sans"/>
                <a:sym typeface="DM Sans"/>
              </a:rPr>
              <a:t>Youths have </a:t>
            </a:r>
            <a:r>
              <a:rPr lang="en" sz="1200">
                <a:solidFill>
                  <a:srgbClr val="434343"/>
                </a:solidFill>
                <a:highlight>
                  <a:srgbClr val="D9D2E9"/>
                </a:highlight>
                <a:latin typeface="DM Sans"/>
                <a:ea typeface="DM Sans"/>
                <a:cs typeface="DM Sans"/>
                <a:sym typeface="DM Sans"/>
              </a:rPr>
              <a:t>increased interest</a:t>
            </a:r>
            <a:r>
              <a:rPr lang="en" sz="1200">
                <a:solidFill>
                  <a:srgbClr val="434343"/>
                </a:solidFill>
                <a:latin typeface="DM Sans"/>
                <a:ea typeface="DM Sans"/>
                <a:cs typeface="DM Sans"/>
                <a:sym typeface="DM Sans"/>
              </a:rPr>
              <a:t> in investments and generating wealth.</a:t>
            </a:r>
            <a:endParaRPr sz="1200">
              <a:solidFill>
                <a:srgbClr val="434343"/>
              </a:solidFill>
              <a:latin typeface="DM Sans"/>
              <a:ea typeface="DM Sans"/>
              <a:cs typeface="DM Sans"/>
              <a:sym typeface="DM Sans"/>
            </a:endParaRPr>
          </a:p>
        </p:txBody>
      </p:sp>
      <p:sp>
        <p:nvSpPr>
          <p:cNvPr id="81" name="Google Shape;81;p14"/>
          <p:cNvSpPr txBox="1"/>
          <p:nvPr>
            <p:ph type="ctrTitle"/>
          </p:nvPr>
        </p:nvSpPr>
        <p:spPr>
          <a:xfrm>
            <a:off x="7047225" y="3008113"/>
            <a:ext cx="2012400" cy="647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DM Sans"/>
                <a:ea typeface="DM Sans"/>
                <a:cs typeface="DM Sans"/>
                <a:sym typeface="DM Sans"/>
              </a:rPr>
              <a:t>Dive into investments </a:t>
            </a:r>
            <a:r>
              <a:rPr lang="en" sz="1200">
                <a:solidFill>
                  <a:srgbClr val="434343"/>
                </a:solidFill>
                <a:highlight>
                  <a:srgbClr val="D9D2E9"/>
                </a:highlight>
                <a:latin typeface="DM Sans"/>
                <a:ea typeface="DM Sans"/>
                <a:cs typeface="DM Sans"/>
                <a:sym typeface="DM Sans"/>
              </a:rPr>
              <a:t>without knowing how or what.</a:t>
            </a:r>
            <a:endParaRPr sz="1200">
              <a:solidFill>
                <a:srgbClr val="434343"/>
              </a:solidFill>
              <a:highlight>
                <a:srgbClr val="D9D2E9"/>
              </a:highlight>
              <a:latin typeface="DM Sans"/>
              <a:ea typeface="DM Sans"/>
              <a:cs typeface="DM Sans"/>
              <a:sym typeface="DM Sans"/>
            </a:endParaRPr>
          </a:p>
        </p:txBody>
      </p:sp>
      <p:cxnSp>
        <p:nvCxnSpPr>
          <p:cNvPr id="82" name="Google Shape;82;p14"/>
          <p:cNvCxnSpPr/>
          <p:nvPr/>
        </p:nvCxnSpPr>
        <p:spPr>
          <a:xfrm>
            <a:off x="6366900" y="1214675"/>
            <a:ext cx="0" cy="37050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4"/>
          <p:cNvSpPr/>
          <p:nvPr/>
        </p:nvSpPr>
        <p:spPr>
          <a:xfrm>
            <a:off x="6632100" y="2238925"/>
            <a:ext cx="357000" cy="357000"/>
          </a:xfrm>
          <a:prstGeom prst="ellipse">
            <a:avLst/>
          </a:prstGeom>
          <a:solidFill>
            <a:srgbClr val="0000FF"/>
          </a:solidFill>
          <a:ln>
            <a:noFill/>
          </a:ln>
        </p:spPr>
        <p:txBody>
          <a:bodyPr anchorCtr="0" anchor="ctr" bIns="91425" lIns="57150" spcFirstLastPara="1" rIns="91425" wrap="square" tIns="91425">
            <a:noAutofit/>
          </a:bodyPr>
          <a:lstStyle/>
          <a:p>
            <a:pPr indent="57150" lvl="0" marL="0" marR="0" rtl="0" algn="ctr">
              <a:spcBef>
                <a:spcPts val="0"/>
              </a:spcBef>
              <a:spcAft>
                <a:spcPts val="0"/>
              </a:spcAft>
              <a:buNone/>
            </a:pPr>
            <a:r>
              <a:rPr b="1" lang="en">
                <a:solidFill>
                  <a:srgbClr val="FFFFFF"/>
                </a:solidFill>
                <a:latin typeface="DM Sans"/>
                <a:ea typeface="DM Sans"/>
                <a:cs typeface="DM Sans"/>
                <a:sym typeface="DM Sans"/>
              </a:rPr>
              <a:t>1</a:t>
            </a:r>
            <a:endParaRPr b="1">
              <a:solidFill>
                <a:srgbClr val="FFFFFF"/>
              </a:solidFill>
              <a:latin typeface="DM Sans"/>
              <a:ea typeface="DM Sans"/>
              <a:cs typeface="DM Sans"/>
              <a:sym typeface="DM Sans"/>
            </a:endParaRPr>
          </a:p>
        </p:txBody>
      </p:sp>
      <p:sp>
        <p:nvSpPr>
          <p:cNvPr id="84" name="Google Shape;84;p14"/>
          <p:cNvSpPr/>
          <p:nvPr/>
        </p:nvSpPr>
        <p:spPr>
          <a:xfrm>
            <a:off x="6632100" y="3153325"/>
            <a:ext cx="357000" cy="357000"/>
          </a:xfrm>
          <a:prstGeom prst="ellipse">
            <a:avLst/>
          </a:prstGeom>
          <a:solidFill>
            <a:srgbClr val="0000FF"/>
          </a:solidFill>
          <a:ln>
            <a:noFill/>
          </a:ln>
        </p:spPr>
        <p:txBody>
          <a:bodyPr anchorCtr="0" anchor="ctr" bIns="91425" lIns="57150" spcFirstLastPara="1" rIns="91425" wrap="square" tIns="91425">
            <a:noAutofit/>
          </a:bodyPr>
          <a:lstStyle/>
          <a:p>
            <a:pPr indent="57150" lvl="0" marL="0" marR="0" rtl="0" algn="ctr">
              <a:spcBef>
                <a:spcPts val="0"/>
              </a:spcBef>
              <a:spcAft>
                <a:spcPts val="0"/>
              </a:spcAft>
              <a:buNone/>
            </a:pPr>
            <a:r>
              <a:rPr b="1" lang="en">
                <a:solidFill>
                  <a:srgbClr val="FFFFFF"/>
                </a:solidFill>
                <a:latin typeface="DM Sans"/>
                <a:ea typeface="DM Sans"/>
                <a:cs typeface="DM Sans"/>
                <a:sym typeface="DM Sans"/>
              </a:rPr>
              <a:t>2</a:t>
            </a:r>
            <a:endParaRPr b="1">
              <a:solidFill>
                <a:srgbClr val="FFFFFF"/>
              </a:solidFill>
              <a:latin typeface="DM Sans"/>
              <a:ea typeface="DM Sans"/>
              <a:cs typeface="DM Sans"/>
              <a:sym typeface="DM Sans"/>
            </a:endParaRPr>
          </a:p>
        </p:txBody>
      </p:sp>
      <p:sp>
        <p:nvSpPr>
          <p:cNvPr id="85" name="Google Shape;85;p14"/>
          <p:cNvSpPr txBox="1"/>
          <p:nvPr>
            <p:ph type="ctrTitle"/>
          </p:nvPr>
        </p:nvSpPr>
        <p:spPr>
          <a:xfrm>
            <a:off x="7047225" y="3846325"/>
            <a:ext cx="1836900" cy="647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DM Sans"/>
                <a:ea typeface="DM Sans"/>
                <a:cs typeface="DM Sans"/>
                <a:sym typeface="DM Sans"/>
              </a:rPr>
              <a:t>Lack of oversight of </a:t>
            </a:r>
            <a:r>
              <a:rPr lang="en" sz="1200">
                <a:solidFill>
                  <a:srgbClr val="434343"/>
                </a:solidFill>
                <a:highlight>
                  <a:srgbClr val="D9D2E9"/>
                </a:highlight>
                <a:latin typeface="DM Sans"/>
                <a:ea typeface="DM Sans"/>
                <a:cs typeface="DM Sans"/>
                <a:sym typeface="DM Sans"/>
              </a:rPr>
              <a:t>current financial situation.</a:t>
            </a:r>
            <a:endParaRPr sz="1200">
              <a:solidFill>
                <a:srgbClr val="434343"/>
              </a:solidFill>
              <a:highlight>
                <a:srgbClr val="D9D2E9"/>
              </a:highlight>
              <a:latin typeface="DM Sans"/>
              <a:ea typeface="DM Sans"/>
              <a:cs typeface="DM Sans"/>
              <a:sym typeface="DM Sans"/>
            </a:endParaRPr>
          </a:p>
        </p:txBody>
      </p:sp>
      <p:sp>
        <p:nvSpPr>
          <p:cNvPr id="86" name="Google Shape;86;p14"/>
          <p:cNvSpPr/>
          <p:nvPr/>
        </p:nvSpPr>
        <p:spPr>
          <a:xfrm>
            <a:off x="6632100" y="3991525"/>
            <a:ext cx="357000" cy="357000"/>
          </a:xfrm>
          <a:prstGeom prst="ellipse">
            <a:avLst/>
          </a:prstGeom>
          <a:solidFill>
            <a:srgbClr val="0000FF"/>
          </a:solidFill>
          <a:ln>
            <a:noFill/>
          </a:ln>
        </p:spPr>
        <p:txBody>
          <a:bodyPr anchorCtr="0" anchor="ctr" bIns="91425" lIns="57150" spcFirstLastPara="1" rIns="91425" wrap="square" tIns="91425">
            <a:noAutofit/>
          </a:bodyPr>
          <a:lstStyle/>
          <a:p>
            <a:pPr indent="57150" lvl="0" marL="0" marR="0" rtl="0" algn="ctr">
              <a:spcBef>
                <a:spcPts val="0"/>
              </a:spcBef>
              <a:spcAft>
                <a:spcPts val="0"/>
              </a:spcAft>
              <a:buNone/>
            </a:pPr>
            <a:r>
              <a:rPr b="1" lang="en">
                <a:solidFill>
                  <a:srgbClr val="FFFFFF"/>
                </a:solidFill>
                <a:latin typeface="DM Sans"/>
                <a:ea typeface="DM Sans"/>
                <a:cs typeface="DM Sans"/>
                <a:sym typeface="DM Sans"/>
              </a:rPr>
              <a:t>3</a:t>
            </a:r>
            <a:endParaRPr b="1">
              <a:solidFill>
                <a:srgbClr val="FFFFFF"/>
              </a:solidFill>
              <a:latin typeface="DM Sans"/>
              <a:ea typeface="DM Sans"/>
              <a:cs typeface="DM Sans"/>
              <a:sym typeface="DM Sans"/>
            </a:endParaRPr>
          </a:p>
        </p:txBody>
      </p:sp>
      <p:sp>
        <p:nvSpPr>
          <p:cNvPr id="87" name="Google Shape;87;p14"/>
          <p:cNvSpPr/>
          <p:nvPr/>
        </p:nvSpPr>
        <p:spPr>
          <a:xfrm>
            <a:off x="6657500" y="1392375"/>
            <a:ext cx="2150400" cy="4689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DRIVERS BEHIND OUR IMPLEMENTATION</a:t>
            </a:r>
            <a:endParaRPr b="1" sz="130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91" name="Shape 91"/>
        <p:cNvGrpSpPr/>
        <p:nvPr/>
      </p:nvGrpSpPr>
      <p:grpSpPr>
        <a:xfrm>
          <a:off x="0" y="0"/>
          <a:ext cx="0" cy="0"/>
          <a:chOff x="0" y="0"/>
          <a:chExt cx="0" cy="0"/>
        </a:xfrm>
      </p:grpSpPr>
      <p:sp>
        <p:nvSpPr>
          <p:cNvPr id="92" name="Google Shape;92;p15"/>
          <p:cNvSpPr txBox="1"/>
          <p:nvPr>
            <p:ph type="ctrTitle"/>
          </p:nvPr>
        </p:nvSpPr>
        <p:spPr>
          <a:xfrm>
            <a:off x="311700" y="445925"/>
            <a:ext cx="73563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100">
                <a:solidFill>
                  <a:srgbClr val="434343"/>
                </a:solidFill>
                <a:latin typeface="DM Sans"/>
                <a:ea typeface="DM Sans"/>
                <a:cs typeface="DM Sans"/>
                <a:sym typeface="DM Sans"/>
              </a:rPr>
              <a:t>To help young individuals understand financial products easily, our page allows them to...</a:t>
            </a:r>
            <a:endParaRPr sz="2100">
              <a:solidFill>
                <a:srgbClr val="434343"/>
              </a:solidFill>
              <a:latin typeface="DM Sans"/>
              <a:ea typeface="DM Sans"/>
              <a:cs typeface="DM Sans"/>
              <a:sym typeface="DM Sans"/>
            </a:endParaRPr>
          </a:p>
        </p:txBody>
      </p:sp>
      <p:sp>
        <p:nvSpPr>
          <p:cNvPr id="93" name="Google Shape;93;p15"/>
          <p:cNvSpPr txBox="1"/>
          <p:nvPr>
            <p:ph idx="1" type="subTitle"/>
          </p:nvPr>
        </p:nvSpPr>
        <p:spPr>
          <a:xfrm>
            <a:off x="2434550" y="1169775"/>
            <a:ext cx="56040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050">
                <a:solidFill>
                  <a:srgbClr val="000000"/>
                </a:solidFill>
                <a:latin typeface="DM Sans"/>
                <a:ea typeface="DM Sans"/>
                <a:cs typeface="DM Sans"/>
                <a:sym typeface="DM Sans"/>
              </a:rPr>
              <a:t>It is important to understand one’s financial well-being before embarking on any investment journey. As a young individual, it can be difficult to evaluate and determine how much they can afford to invest. Our application will provide customized information and advice based on their current assets (savings, income) and liabilities (debt).</a:t>
            </a:r>
            <a:endParaRPr sz="1050">
              <a:solidFill>
                <a:srgbClr val="000000"/>
              </a:solidFill>
              <a:latin typeface="DM Sans"/>
              <a:ea typeface="DM Sans"/>
              <a:cs typeface="DM Sans"/>
              <a:sym typeface="DM Sans"/>
            </a:endParaRPr>
          </a:p>
        </p:txBody>
      </p:sp>
      <p:pic>
        <p:nvPicPr>
          <p:cNvPr id="94" name="Google Shape;94;p15"/>
          <p:cNvPicPr preferRelativeResize="0"/>
          <p:nvPr/>
        </p:nvPicPr>
        <p:blipFill rotWithShape="1">
          <a:blip r:embed="rId3">
            <a:alphaModFix/>
          </a:blip>
          <a:srcRect b="0" l="41830" r="0" t="0"/>
          <a:stretch/>
        </p:blipFill>
        <p:spPr>
          <a:xfrm>
            <a:off x="0" y="1220950"/>
            <a:ext cx="2187850" cy="3761149"/>
          </a:xfrm>
          <a:prstGeom prst="rect">
            <a:avLst/>
          </a:prstGeom>
          <a:noFill/>
          <a:ln>
            <a:noFill/>
          </a:ln>
        </p:spPr>
      </p:pic>
      <p:sp>
        <p:nvSpPr>
          <p:cNvPr id="95" name="Google Shape;95;p15"/>
          <p:cNvSpPr/>
          <p:nvPr/>
        </p:nvSpPr>
        <p:spPr>
          <a:xfrm>
            <a:off x="2530250" y="949575"/>
            <a:ext cx="54126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9F3FF"/>
                </a:solidFill>
                <a:latin typeface="DM Sans"/>
                <a:ea typeface="DM Sans"/>
                <a:cs typeface="DM Sans"/>
                <a:sym typeface="DM Sans"/>
              </a:rPr>
              <a:t>Understand their current financial standing</a:t>
            </a:r>
            <a:endParaRPr sz="1200">
              <a:solidFill>
                <a:srgbClr val="F9F3FF"/>
              </a:solidFill>
              <a:latin typeface="DM Sans"/>
              <a:ea typeface="DM Sans"/>
              <a:cs typeface="DM Sans"/>
              <a:sym typeface="DM Sans"/>
            </a:endParaRPr>
          </a:p>
        </p:txBody>
      </p:sp>
      <p:sp>
        <p:nvSpPr>
          <p:cNvPr id="96" name="Google Shape;96;p15"/>
          <p:cNvSpPr/>
          <p:nvPr/>
        </p:nvSpPr>
        <p:spPr>
          <a:xfrm>
            <a:off x="2530250" y="2000475"/>
            <a:ext cx="54126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9F3FF"/>
                </a:solidFill>
                <a:latin typeface="DM Sans"/>
                <a:ea typeface="DM Sans"/>
                <a:cs typeface="DM Sans"/>
                <a:sym typeface="DM Sans"/>
              </a:rPr>
              <a:t>Understand the different investment products in a jargon-free manner</a:t>
            </a:r>
            <a:endParaRPr sz="1200">
              <a:solidFill>
                <a:srgbClr val="F9F3FF"/>
              </a:solidFill>
              <a:latin typeface="DM Sans"/>
              <a:ea typeface="DM Sans"/>
              <a:cs typeface="DM Sans"/>
              <a:sym typeface="DM Sans"/>
            </a:endParaRPr>
          </a:p>
        </p:txBody>
      </p:sp>
      <p:sp>
        <p:nvSpPr>
          <p:cNvPr id="97" name="Google Shape;97;p15"/>
          <p:cNvSpPr/>
          <p:nvPr/>
        </p:nvSpPr>
        <p:spPr>
          <a:xfrm>
            <a:off x="2530250" y="2988575"/>
            <a:ext cx="54126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9F3FF"/>
                </a:solidFill>
                <a:latin typeface="DM Sans"/>
                <a:ea typeface="DM Sans"/>
                <a:cs typeface="DM Sans"/>
                <a:sym typeface="DM Sans"/>
              </a:rPr>
              <a:t>Find out the products suitable for their profile</a:t>
            </a:r>
            <a:endParaRPr sz="1200">
              <a:solidFill>
                <a:srgbClr val="F9F3FF"/>
              </a:solidFill>
              <a:latin typeface="DM Sans"/>
              <a:ea typeface="DM Sans"/>
              <a:cs typeface="DM Sans"/>
              <a:sym typeface="DM Sans"/>
            </a:endParaRPr>
          </a:p>
        </p:txBody>
      </p:sp>
      <p:sp>
        <p:nvSpPr>
          <p:cNvPr id="98" name="Google Shape;98;p15"/>
          <p:cNvSpPr txBox="1"/>
          <p:nvPr>
            <p:ph idx="1" type="subTitle"/>
          </p:nvPr>
        </p:nvSpPr>
        <p:spPr>
          <a:xfrm>
            <a:off x="2456650" y="3250875"/>
            <a:ext cx="5486100" cy="792600"/>
          </a:xfrm>
          <a:prstGeom prst="rect">
            <a:avLst/>
          </a:prstGeom>
        </p:spPr>
        <p:txBody>
          <a:bodyPr anchorCtr="0" anchor="t" bIns="91425" lIns="91425" spcFirstLastPara="1" rIns="91425" wrap="square" tIns="91425">
            <a:noAutofit/>
          </a:bodyPr>
          <a:lstStyle/>
          <a:p>
            <a:pPr indent="0" lvl="0" marL="0" marR="0" rtl="0" algn="l">
              <a:lnSpc>
                <a:spcPct val="80000"/>
              </a:lnSpc>
              <a:spcBef>
                <a:spcPts val="0"/>
              </a:spcBef>
              <a:spcAft>
                <a:spcPts val="0"/>
              </a:spcAft>
              <a:buNone/>
            </a:pPr>
            <a:r>
              <a:rPr lang="en" sz="1050">
                <a:solidFill>
                  <a:srgbClr val="000000"/>
                </a:solidFill>
                <a:latin typeface="DM Sans"/>
                <a:ea typeface="DM Sans"/>
                <a:cs typeface="DM Sans"/>
                <a:sym typeface="DM Sans"/>
              </a:rPr>
              <a:t>Based on their investment objectives,  financial standing and risk profile, our application will recommend suitable financial products to young individuals. The recommendations will serve as a starting point for individuals who are unsure of what to invest in.</a:t>
            </a:r>
            <a:endParaRPr sz="1050">
              <a:solidFill>
                <a:srgbClr val="000000"/>
              </a:solidFill>
              <a:latin typeface="DM Sans"/>
              <a:ea typeface="DM Sans"/>
              <a:cs typeface="DM Sans"/>
              <a:sym typeface="DM Sans"/>
            </a:endParaRPr>
          </a:p>
        </p:txBody>
      </p:sp>
      <p:sp>
        <p:nvSpPr>
          <p:cNvPr id="99" name="Google Shape;99;p15"/>
          <p:cNvSpPr/>
          <p:nvPr/>
        </p:nvSpPr>
        <p:spPr>
          <a:xfrm>
            <a:off x="2530250" y="4024325"/>
            <a:ext cx="54126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9F3FF"/>
                </a:solidFill>
                <a:latin typeface="DM Sans"/>
                <a:ea typeface="DM Sans"/>
                <a:cs typeface="DM Sans"/>
                <a:sym typeface="DM Sans"/>
              </a:rPr>
              <a:t>Have an overview of their portfolio</a:t>
            </a:r>
            <a:endParaRPr sz="1200">
              <a:solidFill>
                <a:srgbClr val="F9F3FF"/>
              </a:solidFill>
              <a:latin typeface="DM Sans"/>
              <a:ea typeface="DM Sans"/>
              <a:cs typeface="DM Sans"/>
              <a:sym typeface="DM Sans"/>
            </a:endParaRPr>
          </a:p>
        </p:txBody>
      </p:sp>
      <p:sp>
        <p:nvSpPr>
          <p:cNvPr id="100" name="Google Shape;100;p15"/>
          <p:cNvSpPr txBox="1"/>
          <p:nvPr>
            <p:ph idx="1" type="subTitle"/>
          </p:nvPr>
        </p:nvSpPr>
        <p:spPr>
          <a:xfrm>
            <a:off x="2456650" y="2219125"/>
            <a:ext cx="5486100" cy="792600"/>
          </a:xfrm>
          <a:prstGeom prst="rect">
            <a:avLst/>
          </a:prstGeom>
        </p:spPr>
        <p:txBody>
          <a:bodyPr anchorCtr="0" anchor="t" bIns="91425" lIns="91425" spcFirstLastPara="1" rIns="91425" wrap="square" tIns="91425">
            <a:noAutofit/>
          </a:bodyPr>
          <a:lstStyle/>
          <a:p>
            <a:pPr indent="0" lvl="0" marL="0" marR="0" rtl="0" algn="l">
              <a:lnSpc>
                <a:spcPct val="80000"/>
              </a:lnSpc>
              <a:spcBef>
                <a:spcPts val="0"/>
              </a:spcBef>
              <a:spcAft>
                <a:spcPts val="0"/>
              </a:spcAft>
              <a:buNone/>
            </a:pPr>
            <a:r>
              <a:rPr lang="en" sz="1050">
                <a:solidFill>
                  <a:srgbClr val="000000"/>
                </a:solidFill>
                <a:latin typeface="DM Sans"/>
                <a:ea typeface="DM Sans"/>
                <a:cs typeface="DM Sans"/>
                <a:sym typeface="DM Sans"/>
              </a:rPr>
              <a:t>It can be confusing to understand the different terms used in the financial scene. Our application will serve as a one-stop guide to help young individuals understand the various investment products available. The information provided will enable them to make better financial decisions.</a:t>
            </a:r>
            <a:endParaRPr sz="1050">
              <a:solidFill>
                <a:srgbClr val="000000"/>
              </a:solidFill>
              <a:latin typeface="DM Sans"/>
              <a:ea typeface="DM Sans"/>
              <a:cs typeface="DM Sans"/>
              <a:sym typeface="DM Sans"/>
            </a:endParaRPr>
          </a:p>
        </p:txBody>
      </p:sp>
      <p:sp>
        <p:nvSpPr>
          <p:cNvPr id="101" name="Google Shape;101;p15"/>
          <p:cNvSpPr txBox="1"/>
          <p:nvPr>
            <p:ph idx="1" type="subTitle"/>
          </p:nvPr>
        </p:nvSpPr>
        <p:spPr>
          <a:xfrm>
            <a:off x="2456650" y="4273075"/>
            <a:ext cx="5486100" cy="792600"/>
          </a:xfrm>
          <a:prstGeom prst="rect">
            <a:avLst/>
          </a:prstGeom>
        </p:spPr>
        <p:txBody>
          <a:bodyPr anchorCtr="0" anchor="t" bIns="91425" lIns="91425" spcFirstLastPara="1" rIns="91425" wrap="square" tIns="91425">
            <a:noAutofit/>
          </a:bodyPr>
          <a:lstStyle/>
          <a:p>
            <a:pPr indent="0" lvl="0" marL="0" marR="0" rtl="0" algn="l">
              <a:lnSpc>
                <a:spcPct val="80000"/>
              </a:lnSpc>
              <a:spcBef>
                <a:spcPts val="0"/>
              </a:spcBef>
              <a:spcAft>
                <a:spcPts val="0"/>
              </a:spcAft>
              <a:buNone/>
            </a:pPr>
            <a:r>
              <a:rPr lang="en" sz="1050">
                <a:solidFill>
                  <a:srgbClr val="000000"/>
                </a:solidFill>
                <a:latin typeface="DM Sans"/>
                <a:ea typeface="DM Sans"/>
                <a:cs typeface="DM Sans"/>
                <a:sym typeface="DM Sans"/>
              </a:rPr>
              <a:t>A consolidated investment portfolio is important in helping an investor keep track of their different investments. The portfolio builder will </a:t>
            </a:r>
            <a:r>
              <a:rPr lang="en" sz="1050">
                <a:solidFill>
                  <a:srgbClr val="000000"/>
                </a:solidFill>
                <a:latin typeface="DM Sans"/>
                <a:ea typeface="DM Sans"/>
                <a:cs typeface="DM Sans"/>
                <a:sym typeface="DM Sans"/>
              </a:rPr>
              <a:t>provide</a:t>
            </a:r>
            <a:r>
              <a:rPr lang="en" sz="1050">
                <a:solidFill>
                  <a:srgbClr val="000000"/>
                </a:solidFill>
                <a:latin typeface="DM Sans"/>
                <a:ea typeface="DM Sans"/>
                <a:cs typeface="DM Sans"/>
                <a:sym typeface="DM Sans"/>
              </a:rPr>
              <a:t> users with an interactive way to build and manage their investment strategy.</a:t>
            </a:r>
            <a:endParaRPr sz="1050">
              <a:solidFill>
                <a:srgbClr val="000000"/>
              </a:solidFill>
              <a:latin typeface="DM Sans"/>
              <a:ea typeface="DM Sans"/>
              <a:cs typeface="DM Sans"/>
              <a:sym typeface="DM Sans"/>
            </a:endParaRPr>
          </a:p>
        </p:txBody>
      </p:sp>
      <p:pic>
        <p:nvPicPr>
          <p:cNvPr id="102" name="Google Shape;102;p15"/>
          <p:cNvPicPr preferRelativeResize="0"/>
          <p:nvPr/>
        </p:nvPicPr>
        <p:blipFill rotWithShape="1">
          <a:blip r:embed="rId4">
            <a:alphaModFix/>
          </a:blip>
          <a:srcRect b="24551" l="17609" r="41927" t="38472"/>
          <a:stretch/>
        </p:blipFill>
        <p:spPr>
          <a:xfrm>
            <a:off x="7963177" y="130504"/>
            <a:ext cx="1057874" cy="9667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06" name="Shape 106"/>
        <p:cNvGrpSpPr/>
        <p:nvPr/>
      </p:nvGrpSpPr>
      <p:grpSpPr>
        <a:xfrm>
          <a:off x="0" y="0"/>
          <a:ext cx="0" cy="0"/>
          <a:chOff x="0" y="0"/>
          <a:chExt cx="0" cy="0"/>
        </a:xfrm>
      </p:grpSpPr>
      <p:sp>
        <p:nvSpPr>
          <p:cNvPr id="107" name="Google Shape;107;p16"/>
          <p:cNvSpPr txBox="1"/>
          <p:nvPr>
            <p:ph type="ctrTitle"/>
          </p:nvPr>
        </p:nvSpPr>
        <p:spPr>
          <a:xfrm>
            <a:off x="311700" y="445925"/>
            <a:ext cx="71451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100">
                <a:solidFill>
                  <a:srgbClr val="434343"/>
                </a:solidFill>
                <a:latin typeface="DM Sans"/>
                <a:ea typeface="DM Sans"/>
                <a:cs typeface="DM Sans"/>
                <a:sym typeface="DM Sans"/>
              </a:rPr>
              <a:t>We provide a comprehensive solution through the following steps</a:t>
            </a:r>
            <a:endParaRPr sz="2100">
              <a:solidFill>
                <a:srgbClr val="434343"/>
              </a:solidFill>
              <a:latin typeface="DM Sans"/>
              <a:ea typeface="DM Sans"/>
              <a:cs typeface="DM Sans"/>
              <a:sym typeface="DM Sans"/>
            </a:endParaRPr>
          </a:p>
        </p:txBody>
      </p:sp>
      <p:sp>
        <p:nvSpPr>
          <p:cNvPr id="108" name="Google Shape;108;p16"/>
          <p:cNvSpPr/>
          <p:nvPr/>
        </p:nvSpPr>
        <p:spPr>
          <a:xfrm>
            <a:off x="591675" y="1934650"/>
            <a:ext cx="2442900" cy="2454900"/>
          </a:xfrm>
          <a:prstGeom prst="roundRect">
            <a:avLst>
              <a:gd fmla="val 4522" name="adj"/>
            </a:avLst>
          </a:prstGeom>
          <a:solidFill>
            <a:srgbClr val="EFEFEF"/>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304800" lvl="0" marL="457200" rtl="0" algn="l">
              <a:spcBef>
                <a:spcPts val="0"/>
              </a:spcBef>
              <a:spcAft>
                <a:spcPts val="0"/>
              </a:spcAft>
              <a:buSzPts val="1200"/>
              <a:buFont typeface="DM Sans"/>
              <a:buChar char="●"/>
            </a:pPr>
            <a:r>
              <a:rPr lang="en" sz="1200">
                <a:latin typeface="DM Sans"/>
                <a:ea typeface="DM Sans"/>
                <a:cs typeface="DM Sans"/>
                <a:sym typeface="DM Sans"/>
              </a:rPr>
              <a:t>Budget Calculator</a:t>
            </a:r>
            <a:endParaRPr sz="1200">
              <a:latin typeface="DM Sans"/>
              <a:ea typeface="DM Sans"/>
              <a:cs typeface="DM Sans"/>
              <a:sym typeface="DM Sans"/>
            </a:endParaRPr>
          </a:p>
          <a:p>
            <a:pPr indent="-304800" lvl="0" marL="457200" rtl="0" algn="l">
              <a:spcBef>
                <a:spcPts val="0"/>
              </a:spcBef>
              <a:spcAft>
                <a:spcPts val="0"/>
              </a:spcAft>
              <a:buSzPts val="1200"/>
              <a:buFont typeface="DM Sans"/>
              <a:buChar char="●"/>
            </a:pPr>
            <a:r>
              <a:rPr lang="en" sz="1200">
                <a:latin typeface="DM Sans"/>
                <a:ea typeface="DM Sans"/>
                <a:cs typeface="DM Sans"/>
                <a:sym typeface="DM Sans"/>
              </a:rPr>
              <a:t>Net Worth Calculator</a:t>
            </a:r>
            <a:endParaRPr sz="1200">
              <a:latin typeface="DM Sans"/>
              <a:ea typeface="DM Sans"/>
              <a:cs typeface="DM Sans"/>
              <a:sym typeface="DM Sans"/>
            </a:endParaRPr>
          </a:p>
        </p:txBody>
      </p:sp>
      <p:pic>
        <p:nvPicPr>
          <p:cNvPr id="109" name="Google Shape;109;p16"/>
          <p:cNvPicPr preferRelativeResize="0"/>
          <p:nvPr/>
        </p:nvPicPr>
        <p:blipFill rotWithShape="1">
          <a:blip r:embed="rId3">
            <a:alphaModFix/>
          </a:blip>
          <a:srcRect b="24551" l="17609" r="41927" t="38472"/>
          <a:stretch/>
        </p:blipFill>
        <p:spPr>
          <a:xfrm>
            <a:off x="7963177" y="130504"/>
            <a:ext cx="1057874" cy="966728"/>
          </a:xfrm>
          <a:prstGeom prst="rect">
            <a:avLst/>
          </a:prstGeom>
          <a:noFill/>
          <a:ln>
            <a:noFill/>
          </a:ln>
        </p:spPr>
      </p:pic>
      <p:sp>
        <p:nvSpPr>
          <p:cNvPr id="110" name="Google Shape;110;p16"/>
          <p:cNvSpPr/>
          <p:nvPr/>
        </p:nvSpPr>
        <p:spPr>
          <a:xfrm>
            <a:off x="591675" y="1492725"/>
            <a:ext cx="2442900" cy="3684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FINANCIAL CALCULATOR</a:t>
            </a:r>
            <a:endParaRPr b="1" sz="1200">
              <a:solidFill>
                <a:srgbClr val="1155CC"/>
              </a:solidFill>
              <a:latin typeface="DM Sans"/>
              <a:ea typeface="DM Sans"/>
              <a:cs typeface="DM Sans"/>
              <a:sym typeface="DM Sans"/>
            </a:endParaRPr>
          </a:p>
        </p:txBody>
      </p:sp>
      <p:sp>
        <p:nvSpPr>
          <p:cNvPr id="111" name="Google Shape;111;p16"/>
          <p:cNvSpPr/>
          <p:nvPr/>
        </p:nvSpPr>
        <p:spPr>
          <a:xfrm>
            <a:off x="3223750" y="1934650"/>
            <a:ext cx="2442900" cy="2454900"/>
          </a:xfrm>
          <a:prstGeom prst="roundRect">
            <a:avLst>
              <a:gd fmla="val 4522"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Font typeface="DM Sans"/>
              <a:buChar char="●"/>
            </a:pPr>
            <a:r>
              <a:rPr lang="en" sz="1200">
                <a:latin typeface="DM Sans"/>
                <a:ea typeface="DM Sans"/>
                <a:cs typeface="DM Sans"/>
                <a:sym typeface="DM Sans"/>
              </a:rPr>
              <a:t>Personalized investment advice</a:t>
            </a:r>
            <a:endParaRPr sz="1200">
              <a:latin typeface="DM Sans"/>
              <a:ea typeface="DM Sans"/>
              <a:cs typeface="DM Sans"/>
              <a:sym typeface="DM Sans"/>
            </a:endParaRPr>
          </a:p>
        </p:txBody>
      </p:sp>
      <p:sp>
        <p:nvSpPr>
          <p:cNvPr id="112" name="Google Shape;112;p16"/>
          <p:cNvSpPr/>
          <p:nvPr/>
        </p:nvSpPr>
        <p:spPr>
          <a:xfrm>
            <a:off x="3223750" y="1492725"/>
            <a:ext cx="2442900" cy="3684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INVESTMENT RECOMMENDER</a:t>
            </a:r>
            <a:endParaRPr b="1" sz="1200">
              <a:solidFill>
                <a:srgbClr val="1155CC"/>
              </a:solidFill>
              <a:latin typeface="DM Sans"/>
              <a:ea typeface="DM Sans"/>
              <a:cs typeface="DM Sans"/>
              <a:sym typeface="DM Sans"/>
            </a:endParaRPr>
          </a:p>
        </p:txBody>
      </p:sp>
      <p:sp>
        <p:nvSpPr>
          <p:cNvPr id="113" name="Google Shape;113;p16"/>
          <p:cNvSpPr/>
          <p:nvPr/>
        </p:nvSpPr>
        <p:spPr>
          <a:xfrm>
            <a:off x="5855825" y="1492725"/>
            <a:ext cx="2442900" cy="3684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DM Sans"/>
                <a:ea typeface="DM Sans"/>
                <a:cs typeface="DM Sans"/>
                <a:sym typeface="DM Sans"/>
              </a:rPr>
              <a:t>INTERACTIVE DASHBOARD</a:t>
            </a:r>
            <a:endParaRPr b="1" sz="1200">
              <a:solidFill>
                <a:srgbClr val="1155CC"/>
              </a:solidFill>
              <a:latin typeface="DM Sans"/>
              <a:ea typeface="DM Sans"/>
              <a:cs typeface="DM Sans"/>
              <a:sym typeface="DM Sans"/>
            </a:endParaRPr>
          </a:p>
        </p:txBody>
      </p:sp>
      <p:sp>
        <p:nvSpPr>
          <p:cNvPr id="114" name="Google Shape;114;p16"/>
          <p:cNvSpPr/>
          <p:nvPr/>
        </p:nvSpPr>
        <p:spPr>
          <a:xfrm>
            <a:off x="5855825" y="1934650"/>
            <a:ext cx="2442900" cy="2454900"/>
          </a:xfrm>
          <a:prstGeom prst="roundRect">
            <a:avLst>
              <a:gd fmla="val 4522"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457200" rtl="0" algn="l">
              <a:spcBef>
                <a:spcPts val="0"/>
              </a:spcBef>
              <a:spcAft>
                <a:spcPts val="0"/>
              </a:spcAft>
              <a:buNone/>
            </a:pPr>
            <a:r>
              <a:t/>
            </a:r>
            <a:endParaRPr sz="1200">
              <a:latin typeface="DM Sans"/>
              <a:ea typeface="DM Sans"/>
              <a:cs typeface="DM Sans"/>
              <a:sym typeface="DM Sans"/>
            </a:endParaRPr>
          </a:p>
          <a:p>
            <a:pPr indent="-304800" lvl="0" marL="457200" rtl="0" algn="l">
              <a:spcBef>
                <a:spcPts val="0"/>
              </a:spcBef>
              <a:spcAft>
                <a:spcPts val="0"/>
              </a:spcAft>
              <a:buSzPts val="1200"/>
              <a:buFont typeface="DM Sans"/>
              <a:buChar char="●"/>
            </a:pPr>
            <a:r>
              <a:rPr lang="en" sz="1200">
                <a:latin typeface="DM Sans"/>
                <a:ea typeface="DM Sans"/>
                <a:cs typeface="DM Sans"/>
                <a:sym typeface="DM Sans"/>
              </a:rPr>
              <a:t>To monitor your assets and get the news related to it</a:t>
            </a:r>
            <a:endParaRPr sz="1200">
              <a:latin typeface="DM Sans"/>
              <a:ea typeface="DM Sans"/>
              <a:cs typeface="DM Sans"/>
              <a:sym typeface="DM Sans"/>
            </a:endParaRPr>
          </a:p>
        </p:txBody>
      </p:sp>
      <p:pic>
        <p:nvPicPr>
          <p:cNvPr id="115" name="Google Shape;115;p16"/>
          <p:cNvPicPr preferRelativeResize="0"/>
          <p:nvPr/>
        </p:nvPicPr>
        <p:blipFill>
          <a:blip r:embed="rId4">
            <a:alphaModFix/>
          </a:blip>
          <a:stretch>
            <a:fillRect/>
          </a:stretch>
        </p:blipFill>
        <p:spPr>
          <a:xfrm>
            <a:off x="1318150" y="2197350"/>
            <a:ext cx="1057875" cy="1057875"/>
          </a:xfrm>
          <a:prstGeom prst="rect">
            <a:avLst/>
          </a:prstGeom>
          <a:noFill/>
          <a:ln>
            <a:noFill/>
          </a:ln>
        </p:spPr>
      </p:pic>
      <p:pic>
        <p:nvPicPr>
          <p:cNvPr id="116" name="Google Shape;116;p16"/>
          <p:cNvPicPr preferRelativeResize="0"/>
          <p:nvPr/>
        </p:nvPicPr>
        <p:blipFill>
          <a:blip r:embed="rId5">
            <a:alphaModFix/>
          </a:blip>
          <a:stretch>
            <a:fillRect/>
          </a:stretch>
        </p:blipFill>
        <p:spPr>
          <a:xfrm>
            <a:off x="3950225" y="2259350"/>
            <a:ext cx="1057875" cy="1057875"/>
          </a:xfrm>
          <a:prstGeom prst="rect">
            <a:avLst/>
          </a:prstGeom>
          <a:noFill/>
          <a:ln>
            <a:noFill/>
          </a:ln>
        </p:spPr>
      </p:pic>
      <p:pic>
        <p:nvPicPr>
          <p:cNvPr id="117" name="Google Shape;117;p16"/>
          <p:cNvPicPr preferRelativeResize="0"/>
          <p:nvPr/>
        </p:nvPicPr>
        <p:blipFill>
          <a:blip r:embed="rId6">
            <a:alphaModFix/>
          </a:blip>
          <a:stretch>
            <a:fillRect/>
          </a:stretch>
        </p:blipFill>
        <p:spPr>
          <a:xfrm>
            <a:off x="6582325" y="2259350"/>
            <a:ext cx="1057875" cy="1057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21" name="Shape 121"/>
        <p:cNvGrpSpPr/>
        <p:nvPr/>
      </p:nvGrpSpPr>
      <p:grpSpPr>
        <a:xfrm>
          <a:off x="0" y="0"/>
          <a:ext cx="0" cy="0"/>
          <a:chOff x="0" y="0"/>
          <a:chExt cx="0" cy="0"/>
        </a:xfrm>
      </p:grpSpPr>
      <p:sp>
        <p:nvSpPr>
          <p:cNvPr id="122" name="Google Shape;122;p17"/>
          <p:cNvSpPr txBox="1"/>
          <p:nvPr>
            <p:ph type="ctrTitle"/>
          </p:nvPr>
        </p:nvSpPr>
        <p:spPr>
          <a:xfrm>
            <a:off x="311700" y="217325"/>
            <a:ext cx="85206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400">
                <a:solidFill>
                  <a:srgbClr val="434343"/>
                </a:solidFill>
                <a:latin typeface="DM Sans"/>
                <a:ea typeface="DM Sans"/>
                <a:cs typeface="DM Sans"/>
                <a:sym typeface="DM Sans"/>
              </a:rPr>
              <a:t>We made use of the following APIs...</a:t>
            </a:r>
            <a:endParaRPr sz="2400">
              <a:solidFill>
                <a:srgbClr val="434343"/>
              </a:solidFill>
              <a:latin typeface="DM Sans"/>
              <a:ea typeface="DM Sans"/>
              <a:cs typeface="DM Sans"/>
              <a:sym typeface="DM Sans"/>
            </a:endParaRPr>
          </a:p>
        </p:txBody>
      </p:sp>
      <p:sp>
        <p:nvSpPr>
          <p:cNvPr id="123" name="Google Shape;123;p17"/>
          <p:cNvSpPr txBox="1"/>
          <p:nvPr>
            <p:ph idx="1" type="subTitle"/>
          </p:nvPr>
        </p:nvSpPr>
        <p:spPr>
          <a:xfrm>
            <a:off x="2241775" y="2178125"/>
            <a:ext cx="2079300" cy="1485000"/>
          </a:xfrm>
          <a:prstGeom prst="rect">
            <a:avLst/>
          </a:prstGeom>
        </p:spPr>
        <p:txBody>
          <a:bodyPr anchorCtr="0" anchor="t" bIns="91425" lIns="91425" spcFirstLastPara="1" rIns="91425" wrap="square" tIns="91425">
            <a:noAutofit/>
          </a:bodyPr>
          <a:lstStyle/>
          <a:p>
            <a:pPr indent="-180975" lvl="0" marL="228600" rtl="0" algn="l">
              <a:spcBef>
                <a:spcPts val="0"/>
              </a:spcBef>
              <a:spcAft>
                <a:spcPts val="0"/>
              </a:spcAft>
              <a:buClr>
                <a:schemeClr val="dk1"/>
              </a:buClr>
              <a:buSzPts val="1050"/>
              <a:buFont typeface="DM Sans"/>
              <a:buChar char="-"/>
            </a:pPr>
            <a:r>
              <a:rPr lang="en" sz="1050">
                <a:solidFill>
                  <a:schemeClr val="dk1"/>
                </a:solidFill>
                <a:latin typeface="DM Sans"/>
                <a:ea typeface="DM Sans"/>
                <a:cs typeface="DM Sans"/>
                <a:sym typeface="DM Sans"/>
              </a:rPr>
              <a:t>Retrieves data on instrument  based on the ticker code provided.</a:t>
            </a:r>
            <a:endParaRPr sz="1050">
              <a:solidFill>
                <a:schemeClr val="dk1"/>
              </a:solidFill>
              <a:latin typeface="DM Sans"/>
              <a:ea typeface="DM Sans"/>
              <a:cs typeface="DM Sans"/>
              <a:sym typeface="DM Sans"/>
            </a:endParaRPr>
          </a:p>
          <a:p>
            <a:pPr indent="0" lvl="0" marL="0" rtl="0" algn="l">
              <a:spcBef>
                <a:spcPts val="0"/>
              </a:spcBef>
              <a:spcAft>
                <a:spcPts val="0"/>
              </a:spcAft>
              <a:buNone/>
            </a:pPr>
            <a:r>
              <a:t/>
            </a:r>
            <a:endParaRPr sz="1050">
              <a:solidFill>
                <a:schemeClr val="dk1"/>
              </a:solidFill>
              <a:latin typeface="DM Sans"/>
              <a:ea typeface="DM Sans"/>
              <a:cs typeface="DM Sans"/>
              <a:sym typeface="DM Sans"/>
            </a:endParaRPr>
          </a:p>
        </p:txBody>
      </p:sp>
      <p:pic>
        <p:nvPicPr>
          <p:cNvPr id="124" name="Google Shape;124;p17"/>
          <p:cNvPicPr preferRelativeResize="0"/>
          <p:nvPr/>
        </p:nvPicPr>
        <p:blipFill rotWithShape="1">
          <a:blip r:embed="rId3">
            <a:alphaModFix/>
          </a:blip>
          <a:srcRect b="24551" l="17609" r="41927" t="38472"/>
          <a:stretch/>
        </p:blipFill>
        <p:spPr>
          <a:xfrm>
            <a:off x="7963177" y="130504"/>
            <a:ext cx="1057874" cy="966728"/>
          </a:xfrm>
          <a:prstGeom prst="rect">
            <a:avLst/>
          </a:prstGeom>
          <a:noFill/>
          <a:ln>
            <a:noFill/>
          </a:ln>
        </p:spPr>
      </p:pic>
      <p:sp>
        <p:nvSpPr>
          <p:cNvPr id="125" name="Google Shape;125;p17"/>
          <p:cNvSpPr/>
          <p:nvPr/>
        </p:nvSpPr>
        <p:spPr>
          <a:xfrm>
            <a:off x="2413525" y="1661850"/>
            <a:ext cx="17358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9F3FF"/>
                </a:solidFill>
                <a:latin typeface="DM Sans"/>
                <a:ea typeface="DM Sans"/>
                <a:cs typeface="DM Sans"/>
                <a:sym typeface="DM Sans"/>
              </a:rPr>
              <a:t>ALPHA VANTAGE API</a:t>
            </a:r>
            <a:endParaRPr sz="1200">
              <a:solidFill>
                <a:srgbClr val="F9F3FF"/>
              </a:solidFill>
              <a:latin typeface="DM Sans"/>
              <a:ea typeface="DM Sans"/>
              <a:cs typeface="DM Sans"/>
              <a:sym typeface="DM Sans"/>
            </a:endParaRPr>
          </a:p>
        </p:txBody>
      </p:sp>
      <p:pic>
        <p:nvPicPr>
          <p:cNvPr id="126" name="Google Shape;126;p17"/>
          <p:cNvPicPr preferRelativeResize="0"/>
          <p:nvPr/>
        </p:nvPicPr>
        <p:blipFill>
          <a:blip r:embed="rId4">
            <a:alphaModFix/>
          </a:blip>
          <a:stretch>
            <a:fillRect/>
          </a:stretch>
        </p:blipFill>
        <p:spPr>
          <a:xfrm>
            <a:off x="2413525" y="1150022"/>
            <a:ext cx="1735800" cy="347164"/>
          </a:xfrm>
          <a:prstGeom prst="rect">
            <a:avLst/>
          </a:prstGeom>
          <a:noFill/>
          <a:ln>
            <a:noFill/>
          </a:ln>
        </p:spPr>
      </p:pic>
      <p:sp>
        <p:nvSpPr>
          <p:cNvPr id="127" name="Google Shape;127;p17"/>
          <p:cNvSpPr/>
          <p:nvPr/>
        </p:nvSpPr>
        <p:spPr>
          <a:xfrm>
            <a:off x="5004325" y="1661850"/>
            <a:ext cx="1735800" cy="258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9F3FF"/>
                </a:solidFill>
                <a:latin typeface="DM Sans"/>
                <a:ea typeface="DM Sans"/>
                <a:cs typeface="DM Sans"/>
                <a:sym typeface="DM Sans"/>
              </a:rPr>
              <a:t>NEWS</a:t>
            </a:r>
            <a:r>
              <a:rPr lang="en" sz="1200">
                <a:solidFill>
                  <a:srgbClr val="F9F3FF"/>
                </a:solidFill>
                <a:latin typeface="DM Sans"/>
                <a:ea typeface="DM Sans"/>
                <a:cs typeface="DM Sans"/>
                <a:sym typeface="DM Sans"/>
              </a:rPr>
              <a:t> API</a:t>
            </a:r>
            <a:endParaRPr sz="1200">
              <a:solidFill>
                <a:srgbClr val="F9F3FF"/>
              </a:solidFill>
              <a:latin typeface="DM Sans"/>
              <a:ea typeface="DM Sans"/>
              <a:cs typeface="DM Sans"/>
              <a:sym typeface="DM Sans"/>
            </a:endParaRPr>
          </a:p>
        </p:txBody>
      </p:sp>
      <p:pic>
        <p:nvPicPr>
          <p:cNvPr id="128" name="Google Shape;128;p17"/>
          <p:cNvPicPr preferRelativeResize="0"/>
          <p:nvPr/>
        </p:nvPicPr>
        <p:blipFill>
          <a:blip r:embed="rId5">
            <a:alphaModFix/>
          </a:blip>
          <a:stretch>
            <a:fillRect/>
          </a:stretch>
        </p:blipFill>
        <p:spPr>
          <a:xfrm>
            <a:off x="5004325" y="1018775"/>
            <a:ext cx="1735800" cy="609654"/>
          </a:xfrm>
          <a:prstGeom prst="rect">
            <a:avLst/>
          </a:prstGeom>
          <a:noFill/>
          <a:ln>
            <a:noFill/>
          </a:ln>
        </p:spPr>
      </p:pic>
      <p:sp>
        <p:nvSpPr>
          <p:cNvPr id="129" name="Google Shape;129;p17"/>
          <p:cNvSpPr txBox="1"/>
          <p:nvPr>
            <p:ph idx="1" type="subTitle"/>
          </p:nvPr>
        </p:nvSpPr>
        <p:spPr>
          <a:xfrm>
            <a:off x="4751550" y="2178125"/>
            <a:ext cx="2079300" cy="1485000"/>
          </a:xfrm>
          <a:prstGeom prst="rect">
            <a:avLst/>
          </a:prstGeom>
        </p:spPr>
        <p:txBody>
          <a:bodyPr anchorCtr="0" anchor="t" bIns="91425" lIns="91425" spcFirstLastPara="1" rIns="91425" wrap="square" tIns="91425">
            <a:noAutofit/>
          </a:bodyPr>
          <a:lstStyle/>
          <a:p>
            <a:pPr indent="-180975" lvl="0" marL="228600" rtl="0" algn="l">
              <a:spcBef>
                <a:spcPts val="0"/>
              </a:spcBef>
              <a:spcAft>
                <a:spcPts val="0"/>
              </a:spcAft>
              <a:buClr>
                <a:schemeClr val="dk1"/>
              </a:buClr>
              <a:buSzPts val="1050"/>
              <a:buFont typeface="DM Sans"/>
              <a:buChar char="-"/>
            </a:pPr>
            <a:r>
              <a:rPr lang="en" sz="1050">
                <a:solidFill>
                  <a:schemeClr val="dk1"/>
                </a:solidFill>
                <a:latin typeface="DM Sans"/>
                <a:ea typeface="DM Sans"/>
                <a:cs typeface="DM Sans"/>
                <a:sym typeface="DM Sans"/>
              </a:rPr>
              <a:t>Retrieves news data on based on the category provided.</a:t>
            </a:r>
            <a:endParaRPr sz="1050">
              <a:solidFill>
                <a:schemeClr val="dk1"/>
              </a:solidFill>
              <a:latin typeface="DM Sans"/>
              <a:ea typeface="DM Sans"/>
              <a:cs typeface="DM Sans"/>
              <a:sym typeface="DM Sans"/>
            </a:endParaRPr>
          </a:p>
          <a:p>
            <a:pPr indent="0" lvl="0" marL="0" rtl="0" algn="l">
              <a:spcBef>
                <a:spcPts val="0"/>
              </a:spcBef>
              <a:spcAft>
                <a:spcPts val="0"/>
              </a:spcAft>
              <a:buNone/>
            </a:pPr>
            <a:r>
              <a:t/>
            </a:r>
            <a:endParaRPr sz="1050">
              <a:solidFill>
                <a:schemeClr val="dk1"/>
              </a:solidFill>
              <a:latin typeface="DM Sans"/>
              <a:ea typeface="DM Sans"/>
              <a:cs typeface="DM Sans"/>
              <a:sym typeface="DM Sans"/>
            </a:endParaRPr>
          </a:p>
        </p:txBody>
      </p:sp>
      <p:sp>
        <p:nvSpPr>
          <p:cNvPr id="130" name="Google Shape;130;p17"/>
          <p:cNvSpPr txBox="1"/>
          <p:nvPr>
            <p:ph type="ctrTitle"/>
          </p:nvPr>
        </p:nvSpPr>
        <p:spPr>
          <a:xfrm>
            <a:off x="311700" y="3289875"/>
            <a:ext cx="84525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1900">
                <a:solidFill>
                  <a:srgbClr val="000000"/>
                </a:solidFill>
                <a:latin typeface="DM Sans"/>
                <a:ea typeface="DM Sans"/>
                <a:cs typeface="DM Sans"/>
                <a:sym typeface="DM Sans"/>
              </a:rPr>
              <a:t>Due to the limitations of the APIs, limited to certain instruments, we conducted </a:t>
            </a:r>
            <a:r>
              <a:rPr b="1" lang="en" sz="1900">
                <a:solidFill>
                  <a:srgbClr val="0000FF"/>
                </a:solidFill>
                <a:latin typeface="DM Sans"/>
                <a:ea typeface="DM Sans"/>
                <a:cs typeface="DM Sans"/>
                <a:sym typeface="DM Sans"/>
              </a:rPr>
              <a:t>web scraping</a:t>
            </a:r>
            <a:r>
              <a:rPr lang="en" sz="1900">
                <a:solidFill>
                  <a:srgbClr val="000000"/>
                </a:solidFill>
                <a:latin typeface="DM Sans"/>
                <a:ea typeface="DM Sans"/>
                <a:cs typeface="DM Sans"/>
                <a:sym typeface="DM Sans"/>
              </a:rPr>
              <a:t> from</a:t>
            </a:r>
            <a:endParaRPr sz="1900">
              <a:solidFill>
                <a:srgbClr val="434343"/>
              </a:solidFill>
              <a:latin typeface="DM Sans"/>
              <a:ea typeface="DM Sans"/>
              <a:cs typeface="DM Sans"/>
              <a:sym typeface="DM Sans"/>
            </a:endParaRPr>
          </a:p>
        </p:txBody>
      </p:sp>
      <p:pic>
        <p:nvPicPr>
          <p:cNvPr id="131" name="Google Shape;131;p17"/>
          <p:cNvPicPr preferRelativeResize="0"/>
          <p:nvPr/>
        </p:nvPicPr>
        <p:blipFill>
          <a:blip r:embed="rId6">
            <a:alphaModFix/>
          </a:blip>
          <a:stretch>
            <a:fillRect/>
          </a:stretch>
        </p:blipFill>
        <p:spPr>
          <a:xfrm>
            <a:off x="3415263" y="3818475"/>
            <a:ext cx="1904886" cy="96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35" name="Shape 135"/>
        <p:cNvGrpSpPr/>
        <p:nvPr/>
      </p:nvGrpSpPr>
      <p:grpSpPr>
        <a:xfrm>
          <a:off x="0" y="0"/>
          <a:ext cx="0" cy="0"/>
          <a:chOff x="0" y="0"/>
          <a:chExt cx="0" cy="0"/>
        </a:xfrm>
      </p:grpSpPr>
      <p:sp>
        <p:nvSpPr>
          <p:cNvPr id="136" name="Google Shape;136;p18"/>
          <p:cNvSpPr/>
          <p:nvPr/>
        </p:nvSpPr>
        <p:spPr>
          <a:xfrm>
            <a:off x="3809575" y="1247000"/>
            <a:ext cx="1829700" cy="2550600"/>
          </a:xfrm>
          <a:prstGeom prst="rect">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1035400" y="1249625"/>
            <a:ext cx="1829700" cy="2550600"/>
          </a:xfrm>
          <a:prstGeom prst="rect">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8"/>
          <p:cNvPicPr preferRelativeResize="0"/>
          <p:nvPr/>
        </p:nvPicPr>
        <p:blipFill rotWithShape="1">
          <a:blip r:embed="rId3">
            <a:alphaModFix/>
          </a:blip>
          <a:srcRect b="36720" l="0" r="8003" t="16297"/>
          <a:stretch/>
        </p:blipFill>
        <p:spPr>
          <a:xfrm>
            <a:off x="5493800" y="3279275"/>
            <a:ext cx="3650200" cy="1864225"/>
          </a:xfrm>
          <a:prstGeom prst="rect">
            <a:avLst/>
          </a:prstGeom>
          <a:noFill/>
          <a:ln>
            <a:noFill/>
          </a:ln>
        </p:spPr>
      </p:pic>
      <p:sp>
        <p:nvSpPr>
          <p:cNvPr id="139" name="Google Shape;139;p18"/>
          <p:cNvSpPr txBox="1"/>
          <p:nvPr>
            <p:ph type="ctrTitle"/>
          </p:nvPr>
        </p:nvSpPr>
        <p:spPr>
          <a:xfrm>
            <a:off x="311700" y="217325"/>
            <a:ext cx="85206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400">
                <a:solidFill>
                  <a:srgbClr val="434343"/>
                </a:solidFill>
                <a:latin typeface="DM Sans"/>
                <a:ea typeface="DM Sans"/>
                <a:cs typeface="DM Sans"/>
                <a:sym typeface="DM Sans"/>
              </a:rPr>
              <a:t>Going to Cloud, a serverless architecture.</a:t>
            </a:r>
            <a:endParaRPr sz="2400">
              <a:solidFill>
                <a:srgbClr val="434343"/>
              </a:solidFill>
              <a:latin typeface="DM Sans"/>
              <a:ea typeface="DM Sans"/>
              <a:cs typeface="DM Sans"/>
              <a:sym typeface="DM Sans"/>
            </a:endParaRPr>
          </a:p>
        </p:txBody>
      </p:sp>
      <p:pic>
        <p:nvPicPr>
          <p:cNvPr id="140" name="Google Shape;140;p18"/>
          <p:cNvPicPr preferRelativeResize="0"/>
          <p:nvPr/>
        </p:nvPicPr>
        <p:blipFill rotWithShape="1">
          <a:blip r:embed="rId4">
            <a:alphaModFix/>
          </a:blip>
          <a:srcRect b="24551" l="17609" r="41927" t="38472"/>
          <a:stretch/>
        </p:blipFill>
        <p:spPr>
          <a:xfrm>
            <a:off x="7963177" y="130504"/>
            <a:ext cx="1057874" cy="966728"/>
          </a:xfrm>
          <a:prstGeom prst="rect">
            <a:avLst/>
          </a:prstGeom>
          <a:noFill/>
          <a:ln>
            <a:noFill/>
          </a:ln>
        </p:spPr>
      </p:pic>
      <p:grpSp>
        <p:nvGrpSpPr>
          <p:cNvPr id="141" name="Google Shape;141;p18"/>
          <p:cNvGrpSpPr/>
          <p:nvPr/>
        </p:nvGrpSpPr>
        <p:grpSpPr>
          <a:xfrm>
            <a:off x="2689798" y="3712933"/>
            <a:ext cx="1389736" cy="1201966"/>
            <a:chOff x="2996038" y="1097225"/>
            <a:chExt cx="2735700" cy="2229993"/>
          </a:xfrm>
        </p:grpSpPr>
        <p:pic>
          <p:nvPicPr>
            <p:cNvPr id="142" name="Google Shape;142;p18"/>
            <p:cNvPicPr preferRelativeResize="0"/>
            <p:nvPr/>
          </p:nvPicPr>
          <p:blipFill>
            <a:blip r:embed="rId5">
              <a:alphaModFix/>
            </a:blip>
            <a:stretch>
              <a:fillRect/>
            </a:stretch>
          </p:blipFill>
          <p:spPr>
            <a:xfrm>
              <a:off x="3755750" y="1097225"/>
              <a:ext cx="1216300" cy="1216300"/>
            </a:xfrm>
            <a:prstGeom prst="rect">
              <a:avLst/>
            </a:prstGeom>
            <a:noFill/>
            <a:ln>
              <a:noFill/>
            </a:ln>
          </p:spPr>
        </p:pic>
        <p:sp>
          <p:nvSpPr>
            <p:cNvPr id="143" name="Google Shape;143;p18"/>
            <p:cNvSpPr txBox="1"/>
            <p:nvPr/>
          </p:nvSpPr>
          <p:spPr>
            <a:xfrm>
              <a:off x="2996038" y="2313518"/>
              <a:ext cx="2735700" cy="10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AWS Cognito</a:t>
              </a:r>
              <a:endParaRPr sz="1000">
                <a:latin typeface="DM Sans"/>
                <a:ea typeface="DM Sans"/>
                <a:cs typeface="DM Sans"/>
                <a:sym typeface="DM Sans"/>
              </a:endParaRPr>
            </a:p>
          </p:txBody>
        </p:sp>
      </p:grpSp>
      <p:sp>
        <p:nvSpPr>
          <p:cNvPr id="144" name="Google Shape;144;p18"/>
          <p:cNvSpPr txBox="1"/>
          <p:nvPr/>
        </p:nvSpPr>
        <p:spPr>
          <a:xfrm>
            <a:off x="3471325" y="861013"/>
            <a:ext cx="13872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Backend</a:t>
            </a:r>
            <a:endParaRPr sz="1000">
              <a:latin typeface="DM Sans"/>
              <a:ea typeface="DM Sans"/>
              <a:cs typeface="DM Sans"/>
              <a:sym typeface="DM Sans"/>
            </a:endParaRPr>
          </a:p>
        </p:txBody>
      </p:sp>
      <p:pic>
        <p:nvPicPr>
          <p:cNvPr id="145" name="Google Shape;145;p18"/>
          <p:cNvPicPr preferRelativeResize="0"/>
          <p:nvPr/>
        </p:nvPicPr>
        <p:blipFill>
          <a:blip r:embed="rId6">
            <a:alphaModFix/>
          </a:blip>
          <a:stretch>
            <a:fillRect/>
          </a:stretch>
        </p:blipFill>
        <p:spPr>
          <a:xfrm>
            <a:off x="1377142" y="1523963"/>
            <a:ext cx="1146233" cy="370174"/>
          </a:xfrm>
          <a:prstGeom prst="rect">
            <a:avLst/>
          </a:prstGeom>
          <a:noFill/>
          <a:ln>
            <a:noFill/>
          </a:ln>
        </p:spPr>
      </p:pic>
      <p:pic>
        <p:nvPicPr>
          <p:cNvPr id="146" name="Google Shape;146;p18"/>
          <p:cNvPicPr preferRelativeResize="0"/>
          <p:nvPr/>
        </p:nvPicPr>
        <p:blipFill>
          <a:blip r:embed="rId7">
            <a:alphaModFix/>
          </a:blip>
          <a:stretch>
            <a:fillRect/>
          </a:stretch>
        </p:blipFill>
        <p:spPr>
          <a:xfrm>
            <a:off x="4255949" y="1362096"/>
            <a:ext cx="936901" cy="778454"/>
          </a:xfrm>
          <a:prstGeom prst="rect">
            <a:avLst/>
          </a:prstGeom>
          <a:noFill/>
          <a:ln>
            <a:noFill/>
          </a:ln>
        </p:spPr>
      </p:pic>
      <p:pic>
        <p:nvPicPr>
          <p:cNvPr id="147" name="Google Shape;147;p18"/>
          <p:cNvPicPr preferRelativeResize="0"/>
          <p:nvPr/>
        </p:nvPicPr>
        <p:blipFill>
          <a:blip r:embed="rId8">
            <a:alphaModFix/>
          </a:blip>
          <a:stretch>
            <a:fillRect/>
          </a:stretch>
        </p:blipFill>
        <p:spPr>
          <a:xfrm>
            <a:off x="1210700" y="2202097"/>
            <a:ext cx="1479100" cy="980640"/>
          </a:xfrm>
          <a:prstGeom prst="rect">
            <a:avLst/>
          </a:prstGeom>
          <a:noFill/>
          <a:ln>
            <a:noFill/>
          </a:ln>
        </p:spPr>
      </p:pic>
      <p:pic>
        <p:nvPicPr>
          <p:cNvPr id="148" name="Google Shape;148;p18"/>
          <p:cNvPicPr preferRelativeResize="0"/>
          <p:nvPr/>
        </p:nvPicPr>
        <p:blipFill>
          <a:blip r:embed="rId9">
            <a:alphaModFix/>
          </a:blip>
          <a:stretch>
            <a:fillRect/>
          </a:stretch>
        </p:blipFill>
        <p:spPr>
          <a:xfrm>
            <a:off x="4325184" y="2209050"/>
            <a:ext cx="798484" cy="966725"/>
          </a:xfrm>
          <a:prstGeom prst="rect">
            <a:avLst/>
          </a:prstGeom>
          <a:noFill/>
          <a:ln>
            <a:noFill/>
          </a:ln>
        </p:spPr>
      </p:pic>
      <p:pic>
        <p:nvPicPr>
          <p:cNvPr id="149" name="Google Shape;149;p18"/>
          <p:cNvPicPr preferRelativeResize="0"/>
          <p:nvPr/>
        </p:nvPicPr>
        <p:blipFill rotWithShape="1">
          <a:blip r:embed="rId10">
            <a:alphaModFix/>
          </a:blip>
          <a:srcRect b="16427" l="17609" r="20190" t="15660"/>
          <a:stretch/>
        </p:blipFill>
        <p:spPr>
          <a:xfrm>
            <a:off x="6720450" y="2098363"/>
            <a:ext cx="712950" cy="778450"/>
          </a:xfrm>
          <a:prstGeom prst="rect">
            <a:avLst/>
          </a:prstGeom>
          <a:noFill/>
          <a:ln>
            <a:noFill/>
          </a:ln>
        </p:spPr>
      </p:pic>
      <p:sp>
        <p:nvSpPr>
          <p:cNvPr id="150" name="Google Shape;150;p18"/>
          <p:cNvSpPr txBox="1"/>
          <p:nvPr/>
        </p:nvSpPr>
        <p:spPr>
          <a:xfrm>
            <a:off x="6071475" y="1624625"/>
            <a:ext cx="20109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AWS Elastic Load Balancer</a:t>
            </a:r>
            <a:endParaRPr sz="1000">
              <a:latin typeface="DM Sans"/>
              <a:ea typeface="DM Sans"/>
              <a:cs typeface="DM Sans"/>
              <a:sym typeface="DM Sans"/>
            </a:endParaRPr>
          </a:p>
        </p:txBody>
      </p:sp>
      <p:sp>
        <p:nvSpPr>
          <p:cNvPr id="151" name="Google Shape;151;p18"/>
          <p:cNvSpPr txBox="1"/>
          <p:nvPr/>
        </p:nvSpPr>
        <p:spPr>
          <a:xfrm>
            <a:off x="730600" y="885200"/>
            <a:ext cx="13872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Frontend</a:t>
            </a:r>
            <a:endParaRPr sz="1000">
              <a:latin typeface="DM Sans"/>
              <a:ea typeface="DM Sans"/>
              <a:cs typeface="DM Sans"/>
              <a:sym typeface="DM Sans"/>
            </a:endParaRPr>
          </a:p>
        </p:txBody>
      </p:sp>
      <p:cxnSp>
        <p:nvCxnSpPr>
          <p:cNvPr id="152" name="Google Shape;152;p18"/>
          <p:cNvCxnSpPr>
            <a:stCxn id="137" idx="2"/>
            <a:endCxn id="142" idx="1"/>
          </p:cNvCxnSpPr>
          <p:nvPr/>
        </p:nvCxnSpPr>
        <p:spPr>
          <a:xfrm>
            <a:off x="1950250" y="3800225"/>
            <a:ext cx="1125600" cy="2406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8"/>
          <p:cNvCxnSpPr>
            <a:stCxn id="137" idx="3"/>
            <a:endCxn id="136" idx="1"/>
          </p:cNvCxnSpPr>
          <p:nvPr/>
        </p:nvCxnSpPr>
        <p:spPr>
          <a:xfrm flipH="1" rot="10800000">
            <a:off x="2865100" y="2522225"/>
            <a:ext cx="944400" cy="27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18"/>
          <p:cNvSpPr txBox="1"/>
          <p:nvPr/>
        </p:nvSpPr>
        <p:spPr>
          <a:xfrm>
            <a:off x="1377088" y="3240075"/>
            <a:ext cx="11463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AWS S3</a:t>
            </a:r>
            <a:endParaRPr sz="1000">
              <a:latin typeface="DM Sans"/>
              <a:ea typeface="DM Sans"/>
              <a:cs typeface="DM Sans"/>
              <a:sym typeface="DM Sans"/>
            </a:endParaRPr>
          </a:p>
        </p:txBody>
      </p:sp>
      <p:sp>
        <p:nvSpPr>
          <p:cNvPr id="155" name="Google Shape;155;p18"/>
          <p:cNvSpPr txBox="1"/>
          <p:nvPr/>
        </p:nvSpPr>
        <p:spPr>
          <a:xfrm>
            <a:off x="4030825" y="3244275"/>
            <a:ext cx="13872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AWS EC2</a:t>
            </a:r>
            <a:endParaRPr b="1">
              <a:latin typeface="DM Sans"/>
              <a:ea typeface="DM Sans"/>
              <a:cs typeface="DM Sans"/>
              <a:sym typeface="DM Sans"/>
            </a:endParaRPr>
          </a:p>
          <a:p>
            <a:pPr indent="0" lvl="0" marL="0" rtl="0" algn="ctr">
              <a:spcBef>
                <a:spcPts val="0"/>
              </a:spcBef>
              <a:spcAft>
                <a:spcPts val="0"/>
              </a:spcAft>
              <a:buNone/>
            </a:pPr>
            <a:r>
              <a:t/>
            </a:r>
            <a:endParaRPr sz="1000">
              <a:latin typeface="DM Sans"/>
              <a:ea typeface="DM Sans"/>
              <a:cs typeface="DM Sans"/>
              <a:sym typeface="DM Sans"/>
            </a:endParaRPr>
          </a:p>
        </p:txBody>
      </p:sp>
      <p:cxnSp>
        <p:nvCxnSpPr>
          <p:cNvPr id="156" name="Google Shape;156;p18"/>
          <p:cNvCxnSpPr/>
          <p:nvPr/>
        </p:nvCxnSpPr>
        <p:spPr>
          <a:xfrm flipH="1" rot="10800000">
            <a:off x="5684500" y="2522225"/>
            <a:ext cx="944400" cy="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60" name="Shape 160"/>
        <p:cNvGrpSpPr/>
        <p:nvPr/>
      </p:nvGrpSpPr>
      <p:grpSpPr>
        <a:xfrm>
          <a:off x="0" y="0"/>
          <a:ext cx="0" cy="0"/>
          <a:chOff x="0" y="0"/>
          <a:chExt cx="0" cy="0"/>
        </a:xfrm>
      </p:grpSpPr>
      <p:sp>
        <p:nvSpPr>
          <p:cNvPr id="161" name="Google Shape;161;p19"/>
          <p:cNvSpPr txBox="1"/>
          <p:nvPr>
            <p:ph type="ctrTitle"/>
          </p:nvPr>
        </p:nvSpPr>
        <p:spPr>
          <a:xfrm>
            <a:off x="311700" y="217325"/>
            <a:ext cx="85206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400">
                <a:solidFill>
                  <a:srgbClr val="434343"/>
                </a:solidFill>
                <a:latin typeface="DM Sans"/>
                <a:ea typeface="DM Sans"/>
                <a:cs typeface="DM Sans"/>
                <a:sym typeface="DM Sans"/>
              </a:rPr>
              <a:t>What is in for the user?</a:t>
            </a:r>
            <a:endParaRPr sz="2400">
              <a:solidFill>
                <a:srgbClr val="434343"/>
              </a:solidFill>
              <a:latin typeface="DM Sans"/>
              <a:ea typeface="DM Sans"/>
              <a:cs typeface="DM Sans"/>
              <a:sym typeface="DM Sans"/>
            </a:endParaRPr>
          </a:p>
        </p:txBody>
      </p:sp>
      <p:sp>
        <p:nvSpPr>
          <p:cNvPr id="162" name="Google Shape;162;p19"/>
          <p:cNvSpPr txBox="1"/>
          <p:nvPr>
            <p:ph idx="1" type="subTitle"/>
          </p:nvPr>
        </p:nvSpPr>
        <p:spPr>
          <a:xfrm>
            <a:off x="1590000" y="2058800"/>
            <a:ext cx="74163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FF"/>
                </a:solidFill>
                <a:latin typeface="DM Sans"/>
                <a:ea typeface="DM Sans"/>
                <a:cs typeface="DM Sans"/>
                <a:sym typeface="DM Sans"/>
              </a:rPr>
              <a:t>Monitor investments</a:t>
            </a:r>
            <a:r>
              <a:rPr lang="en" sz="1600">
                <a:latin typeface="DM Sans"/>
                <a:ea typeface="DM Sans"/>
                <a:cs typeface="DM Sans"/>
                <a:sym typeface="DM Sans"/>
              </a:rPr>
              <a:t> at one glance.</a:t>
            </a:r>
            <a:endParaRPr sz="1600">
              <a:latin typeface="DM Sans"/>
              <a:ea typeface="DM Sans"/>
              <a:cs typeface="DM Sans"/>
              <a:sym typeface="DM Sans"/>
            </a:endParaRPr>
          </a:p>
        </p:txBody>
      </p:sp>
      <p:pic>
        <p:nvPicPr>
          <p:cNvPr id="163" name="Google Shape;163;p19"/>
          <p:cNvPicPr preferRelativeResize="0"/>
          <p:nvPr/>
        </p:nvPicPr>
        <p:blipFill>
          <a:blip r:embed="rId3">
            <a:alphaModFix/>
          </a:blip>
          <a:stretch>
            <a:fillRect/>
          </a:stretch>
        </p:blipFill>
        <p:spPr>
          <a:xfrm>
            <a:off x="840500" y="2004550"/>
            <a:ext cx="575601" cy="575601"/>
          </a:xfrm>
          <a:prstGeom prst="rect">
            <a:avLst/>
          </a:prstGeom>
          <a:noFill/>
          <a:ln>
            <a:noFill/>
          </a:ln>
        </p:spPr>
      </p:pic>
      <p:sp>
        <p:nvSpPr>
          <p:cNvPr id="164" name="Google Shape;164;p19"/>
          <p:cNvSpPr txBox="1"/>
          <p:nvPr>
            <p:ph idx="1" type="subTitle"/>
          </p:nvPr>
        </p:nvSpPr>
        <p:spPr>
          <a:xfrm>
            <a:off x="1551450" y="2993450"/>
            <a:ext cx="6762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FF"/>
                </a:solidFill>
                <a:latin typeface="DM Sans"/>
                <a:ea typeface="DM Sans"/>
                <a:cs typeface="DM Sans"/>
                <a:sym typeface="DM Sans"/>
              </a:rPr>
              <a:t>Share your profile</a:t>
            </a:r>
            <a:r>
              <a:rPr lang="en" sz="1600">
                <a:latin typeface="DM Sans"/>
                <a:ea typeface="DM Sans"/>
                <a:cs typeface="DM Sans"/>
                <a:sym typeface="DM Sans"/>
              </a:rPr>
              <a:t> to others such as your financial advisor without them knowing your exact holdings, so they can provide advisory services.</a:t>
            </a:r>
            <a:endParaRPr sz="1600">
              <a:latin typeface="DM Sans"/>
              <a:ea typeface="DM Sans"/>
              <a:cs typeface="DM Sans"/>
              <a:sym typeface="DM Sans"/>
            </a:endParaRPr>
          </a:p>
        </p:txBody>
      </p:sp>
      <p:pic>
        <p:nvPicPr>
          <p:cNvPr id="165" name="Google Shape;165;p19"/>
          <p:cNvPicPr preferRelativeResize="0"/>
          <p:nvPr/>
        </p:nvPicPr>
        <p:blipFill>
          <a:blip r:embed="rId3">
            <a:alphaModFix/>
          </a:blip>
          <a:stretch>
            <a:fillRect/>
          </a:stretch>
        </p:blipFill>
        <p:spPr>
          <a:xfrm>
            <a:off x="840500" y="3134250"/>
            <a:ext cx="575601" cy="575601"/>
          </a:xfrm>
          <a:prstGeom prst="rect">
            <a:avLst/>
          </a:prstGeom>
          <a:noFill/>
          <a:ln>
            <a:noFill/>
          </a:ln>
        </p:spPr>
      </p:pic>
      <p:sp>
        <p:nvSpPr>
          <p:cNvPr id="166" name="Google Shape;166;p19"/>
          <p:cNvSpPr txBox="1"/>
          <p:nvPr>
            <p:ph idx="1" type="subTitle"/>
          </p:nvPr>
        </p:nvSpPr>
        <p:spPr>
          <a:xfrm>
            <a:off x="1590000" y="1068200"/>
            <a:ext cx="74163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M Sans"/>
                <a:ea typeface="DM Sans"/>
                <a:cs typeface="DM Sans"/>
                <a:sym typeface="DM Sans"/>
              </a:rPr>
              <a:t>Have a glance at the </a:t>
            </a:r>
            <a:r>
              <a:rPr b="1" lang="en" sz="1600">
                <a:solidFill>
                  <a:srgbClr val="0000FF"/>
                </a:solidFill>
                <a:latin typeface="DM Sans"/>
                <a:ea typeface="DM Sans"/>
                <a:cs typeface="DM Sans"/>
                <a:sym typeface="DM Sans"/>
              </a:rPr>
              <a:t>user’s financial standing</a:t>
            </a:r>
            <a:r>
              <a:rPr lang="en" sz="1600">
                <a:latin typeface="DM Sans"/>
                <a:ea typeface="DM Sans"/>
                <a:cs typeface="DM Sans"/>
                <a:sym typeface="DM Sans"/>
              </a:rPr>
              <a:t>.</a:t>
            </a:r>
            <a:endParaRPr sz="1600">
              <a:latin typeface="DM Sans"/>
              <a:ea typeface="DM Sans"/>
              <a:cs typeface="DM Sans"/>
              <a:sym typeface="DM Sans"/>
            </a:endParaRPr>
          </a:p>
        </p:txBody>
      </p:sp>
      <p:pic>
        <p:nvPicPr>
          <p:cNvPr id="167" name="Google Shape;167;p19"/>
          <p:cNvPicPr preferRelativeResize="0"/>
          <p:nvPr/>
        </p:nvPicPr>
        <p:blipFill>
          <a:blip r:embed="rId3">
            <a:alphaModFix/>
          </a:blip>
          <a:stretch>
            <a:fillRect/>
          </a:stretch>
        </p:blipFill>
        <p:spPr>
          <a:xfrm>
            <a:off x="840500" y="1013950"/>
            <a:ext cx="575601" cy="575601"/>
          </a:xfrm>
          <a:prstGeom prst="rect">
            <a:avLst/>
          </a:prstGeom>
          <a:noFill/>
          <a:ln>
            <a:noFill/>
          </a:ln>
        </p:spPr>
      </p:pic>
      <p:pic>
        <p:nvPicPr>
          <p:cNvPr id="168" name="Google Shape;168;p19"/>
          <p:cNvPicPr preferRelativeResize="0"/>
          <p:nvPr/>
        </p:nvPicPr>
        <p:blipFill rotWithShape="1">
          <a:blip r:embed="rId4">
            <a:alphaModFix/>
          </a:blip>
          <a:srcRect b="24551" l="17609" r="41927" t="38472"/>
          <a:stretch/>
        </p:blipFill>
        <p:spPr>
          <a:xfrm>
            <a:off x="7963177" y="130504"/>
            <a:ext cx="1057874" cy="966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72" name="Shape 172"/>
        <p:cNvGrpSpPr/>
        <p:nvPr/>
      </p:nvGrpSpPr>
      <p:grpSpPr>
        <a:xfrm>
          <a:off x="0" y="0"/>
          <a:ext cx="0" cy="0"/>
          <a:chOff x="0" y="0"/>
          <a:chExt cx="0" cy="0"/>
        </a:xfrm>
      </p:grpSpPr>
      <p:sp>
        <p:nvSpPr>
          <p:cNvPr id="173" name="Google Shape;173;p20"/>
          <p:cNvSpPr txBox="1"/>
          <p:nvPr>
            <p:ph type="ctrTitle"/>
          </p:nvPr>
        </p:nvSpPr>
        <p:spPr>
          <a:xfrm>
            <a:off x="311700" y="217325"/>
            <a:ext cx="85206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400">
                <a:solidFill>
                  <a:srgbClr val="434343"/>
                </a:solidFill>
                <a:latin typeface="DM Sans"/>
                <a:ea typeface="DM Sans"/>
                <a:cs typeface="DM Sans"/>
                <a:sym typeface="DM Sans"/>
              </a:rPr>
              <a:t>A look at how our final product looks like...</a:t>
            </a:r>
            <a:endParaRPr sz="2400">
              <a:solidFill>
                <a:srgbClr val="434343"/>
              </a:solidFill>
              <a:latin typeface="DM Sans"/>
              <a:ea typeface="DM Sans"/>
              <a:cs typeface="DM Sans"/>
              <a:sym typeface="DM Sans"/>
            </a:endParaRPr>
          </a:p>
        </p:txBody>
      </p:sp>
      <p:pic>
        <p:nvPicPr>
          <p:cNvPr id="174" name="Google Shape;174;p20"/>
          <p:cNvPicPr preferRelativeResize="0"/>
          <p:nvPr/>
        </p:nvPicPr>
        <p:blipFill rotWithShape="1">
          <a:blip r:embed="rId3">
            <a:alphaModFix/>
          </a:blip>
          <a:srcRect b="24551" l="17609" r="41927" t="38472"/>
          <a:stretch/>
        </p:blipFill>
        <p:spPr>
          <a:xfrm>
            <a:off x="7963177" y="130504"/>
            <a:ext cx="1057874" cy="966728"/>
          </a:xfrm>
          <a:prstGeom prst="rect">
            <a:avLst/>
          </a:prstGeom>
          <a:noFill/>
          <a:ln>
            <a:noFill/>
          </a:ln>
        </p:spPr>
      </p:pic>
      <p:sp>
        <p:nvSpPr>
          <p:cNvPr id="175" name="Google Shape;175;p20"/>
          <p:cNvSpPr txBox="1"/>
          <p:nvPr/>
        </p:nvSpPr>
        <p:spPr>
          <a:xfrm>
            <a:off x="208388" y="4166900"/>
            <a:ext cx="47757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Link to site:</a:t>
            </a:r>
            <a:endParaRPr sz="1200">
              <a:latin typeface="DM Sans"/>
              <a:ea typeface="DM Sans"/>
              <a:cs typeface="DM Sans"/>
              <a:sym typeface="DM Sans"/>
            </a:endParaRPr>
          </a:p>
          <a:p>
            <a:pPr indent="0" lvl="0" marL="0" rtl="0" algn="l">
              <a:spcBef>
                <a:spcPts val="0"/>
              </a:spcBef>
              <a:spcAft>
                <a:spcPts val="0"/>
              </a:spcAft>
              <a:buNone/>
            </a:pPr>
            <a:r>
              <a:rPr lang="en" sz="1200" u="sng">
                <a:solidFill>
                  <a:schemeClr val="hlink"/>
                </a:solidFill>
                <a:latin typeface="DM Sans"/>
                <a:ea typeface="DM Sans"/>
                <a:cs typeface="DM Sans"/>
                <a:sym typeface="DM Sans"/>
                <a:hlinkClick r:id="rId4"/>
              </a:rPr>
              <a:t>http://frontendrp1.s3-website-ap-southeast-1.amazonaws.com/</a:t>
            </a:r>
            <a:endParaRPr sz="1200">
              <a:latin typeface="DM Sans"/>
              <a:ea typeface="DM Sans"/>
              <a:cs typeface="DM Sans"/>
              <a:sym typeface="DM Sans"/>
            </a:endParaRPr>
          </a:p>
        </p:txBody>
      </p:sp>
      <p:grpSp>
        <p:nvGrpSpPr>
          <p:cNvPr id="176" name="Google Shape;176;p20"/>
          <p:cNvGrpSpPr/>
          <p:nvPr/>
        </p:nvGrpSpPr>
        <p:grpSpPr>
          <a:xfrm>
            <a:off x="6050" y="1189025"/>
            <a:ext cx="4628524" cy="2486426"/>
            <a:chOff x="-70150" y="503225"/>
            <a:chExt cx="4628524" cy="2486426"/>
          </a:xfrm>
        </p:grpSpPr>
        <p:pic>
          <p:nvPicPr>
            <p:cNvPr id="177" name="Google Shape;177;p20"/>
            <p:cNvPicPr preferRelativeResize="0"/>
            <p:nvPr/>
          </p:nvPicPr>
          <p:blipFill>
            <a:blip r:embed="rId5">
              <a:alphaModFix/>
            </a:blip>
            <a:stretch>
              <a:fillRect/>
            </a:stretch>
          </p:blipFill>
          <p:spPr>
            <a:xfrm>
              <a:off x="152400" y="836825"/>
              <a:ext cx="4185149" cy="2152826"/>
            </a:xfrm>
            <a:prstGeom prst="rect">
              <a:avLst/>
            </a:prstGeom>
            <a:noFill/>
            <a:ln>
              <a:noFill/>
            </a:ln>
          </p:spPr>
        </p:pic>
        <p:pic>
          <p:nvPicPr>
            <p:cNvPr id="178" name="Google Shape;178;p20"/>
            <p:cNvPicPr preferRelativeResize="0"/>
            <p:nvPr/>
          </p:nvPicPr>
          <p:blipFill rotWithShape="1">
            <a:blip r:embed="rId6">
              <a:alphaModFix/>
            </a:blip>
            <a:srcRect b="31034" l="0" r="0" t="0"/>
            <a:stretch/>
          </p:blipFill>
          <p:spPr>
            <a:xfrm>
              <a:off x="-70150" y="503225"/>
              <a:ext cx="4628524" cy="2486425"/>
            </a:xfrm>
            <a:prstGeom prst="rect">
              <a:avLst/>
            </a:prstGeom>
            <a:noFill/>
            <a:ln>
              <a:noFill/>
            </a:ln>
          </p:spPr>
        </p:pic>
      </p:grpSp>
      <p:grpSp>
        <p:nvGrpSpPr>
          <p:cNvPr id="179" name="Google Shape;179;p20"/>
          <p:cNvGrpSpPr/>
          <p:nvPr/>
        </p:nvGrpSpPr>
        <p:grpSpPr>
          <a:xfrm>
            <a:off x="4880575" y="1341425"/>
            <a:ext cx="4131550" cy="3190301"/>
            <a:chOff x="4880575" y="1341425"/>
            <a:chExt cx="4131550" cy="3190301"/>
          </a:xfrm>
        </p:grpSpPr>
        <p:pic>
          <p:nvPicPr>
            <p:cNvPr id="180" name="Google Shape;180;p20"/>
            <p:cNvPicPr preferRelativeResize="0"/>
            <p:nvPr/>
          </p:nvPicPr>
          <p:blipFill rotWithShape="1">
            <a:blip r:embed="rId7">
              <a:alphaModFix/>
            </a:blip>
            <a:srcRect b="0" l="16520" r="14328" t="0"/>
            <a:stretch/>
          </p:blipFill>
          <p:spPr>
            <a:xfrm>
              <a:off x="5060400" y="1710200"/>
              <a:ext cx="3771902" cy="2821526"/>
            </a:xfrm>
            <a:prstGeom prst="rect">
              <a:avLst/>
            </a:prstGeom>
            <a:noFill/>
            <a:ln>
              <a:noFill/>
            </a:ln>
          </p:spPr>
        </p:pic>
        <p:pic>
          <p:nvPicPr>
            <p:cNvPr id="181" name="Google Shape;181;p20"/>
            <p:cNvPicPr preferRelativeResize="0"/>
            <p:nvPr/>
          </p:nvPicPr>
          <p:blipFill rotWithShape="1">
            <a:blip r:embed="rId8">
              <a:alphaModFix/>
            </a:blip>
            <a:srcRect b="6550" l="0" r="0" t="0"/>
            <a:stretch/>
          </p:blipFill>
          <p:spPr>
            <a:xfrm>
              <a:off x="4880575" y="1341425"/>
              <a:ext cx="4131550" cy="300717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A4C2F4"/>
            </a:gs>
          </a:gsLst>
          <a:lin ang="16200038" scaled="0"/>
        </a:gradFill>
      </p:bgPr>
    </p:bg>
    <p:spTree>
      <p:nvGrpSpPr>
        <p:cNvPr id="185" name="Shape 185"/>
        <p:cNvGrpSpPr/>
        <p:nvPr/>
      </p:nvGrpSpPr>
      <p:grpSpPr>
        <a:xfrm>
          <a:off x="0" y="0"/>
          <a:ext cx="0" cy="0"/>
          <a:chOff x="0" y="0"/>
          <a:chExt cx="0" cy="0"/>
        </a:xfrm>
      </p:grpSpPr>
      <p:sp>
        <p:nvSpPr>
          <p:cNvPr id="186" name="Google Shape;186;p21"/>
          <p:cNvSpPr txBox="1"/>
          <p:nvPr>
            <p:ph type="ctrTitle"/>
          </p:nvPr>
        </p:nvSpPr>
        <p:spPr>
          <a:xfrm>
            <a:off x="311700" y="293525"/>
            <a:ext cx="6722700" cy="4671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lang="en" sz="2100">
                <a:solidFill>
                  <a:srgbClr val="434343"/>
                </a:solidFill>
                <a:latin typeface="DM Sans"/>
                <a:ea typeface="DM Sans"/>
                <a:cs typeface="DM Sans"/>
                <a:sym typeface="DM Sans"/>
              </a:rPr>
              <a:t>An overview of the application’s navigation diagram</a:t>
            </a:r>
            <a:endParaRPr sz="1900">
              <a:solidFill>
                <a:srgbClr val="434343"/>
              </a:solidFill>
              <a:latin typeface="DM Sans"/>
              <a:ea typeface="DM Sans"/>
              <a:cs typeface="DM Sans"/>
              <a:sym typeface="DM Sans"/>
            </a:endParaRPr>
          </a:p>
        </p:txBody>
      </p:sp>
      <p:pic>
        <p:nvPicPr>
          <p:cNvPr id="187" name="Google Shape;187;p21"/>
          <p:cNvPicPr preferRelativeResize="0"/>
          <p:nvPr/>
        </p:nvPicPr>
        <p:blipFill rotWithShape="1">
          <a:blip r:embed="rId3">
            <a:alphaModFix/>
          </a:blip>
          <a:srcRect b="24551" l="17609" r="41927" t="38472"/>
          <a:stretch/>
        </p:blipFill>
        <p:spPr>
          <a:xfrm>
            <a:off x="7963177" y="130504"/>
            <a:ext cx="1057874" cy="966728"/>
          </a:xfrm>
          <a:prstGeom prst="rect">
            <a:avLst/>
          </a:prstGeom>
          <a:noFill/>
          <a:ln>
            <a:noFill/>
          </a:ln>
        </p:spPr>
      </p:pic>
      <p:pic>
        <p:nvPicPr>
          <p:cNvPr id="188" name="Google Shape;188;p21"/>
          <p:cNvPicPr preferRelativeResize="0"/>
          <p:nvPr/>
        </p:nvPicPr>
        <p:blipFill>
          <a:blip r:embed="rId4">
            <a:alphaModFix/>
          </a:blip>
          <a:stretch>
            <a:fillRect/>
          </a:stretch>
        </p:blipFill>
        <p:spPr>
          <a:xfrm>
            <a:off x="1592425" y="904400"/>
            <a:ext cx="5959150" cy="401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